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4" r:id="rId39"/>
    <p:sldId id="293" r:id="rId40"/>
    <p:sldId id="295" r:id="rId41"/>
    <p:sldId id="296" r:id="rId42"/>
    <p:sldId id="297" r:id="rId43"/>
    <p:sldId id="298" r:id="rId44"/>
    <p:sldId id="299" r:id="rId45"/>
    <p:sldId id="300" r:id="rId46"/>
    <p:sldId id="301" r:id="rId47"/>
    <p:sldId id="302" r:id="rId48"/>
    <p:sldId id="303"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EA79D1A3-7259-4CF3-92D8-8C95F8E4D684}" type="datetimeFigureOut">
              <a:rPr lang="en-IN" smtClean="0"/>
              <a:t>28-03-2025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2278F2E-E304-4D76-BADC-ACC8897DBE60}" type="slidenum">
              <a:rPr lang="en-IN" smtClean="0"/>
              <a:t>‹#›</a:t>
            </a:fld>
            <a:endParaRPr lang="en-IN"/>
          </a:p>
        </p:txBody>
      </p:sp>
    </p:spTree>
    <p:extLst>
      <p:ext uri="{BB962C8B-B14F-4D97-AF65-F5344CB8AC3E}">
        <p14:creationId xmlns:p14="http://schemas.microsoft.com/office/powerpoint/2010/main" val="16307472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EA79D1A3-7259-4CF3-92D8-8C95F8E4D684}" type="datetimeFigureOut">
              <a:rPr lang="en-IN" smtClean="0"/>
              <a:t>28-03-2025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2278F2E-E304-4D76-BADC-ACC8897DBE60}" type="slidenum">
              <a:rPr lang="en-IN" smtClean="0"/>
              <a:t>‹#›</a:t>
            </a:fld>
            <a:endParaRPr lang="en-IN"/>
          </a:p>
        </p:txBody>
      </p:sp>
    </p:spTree>
    <p:extLst>
      <p:ext uri="{BB962C8B-B14F-4D97-AF65-F5344CB8AC3E}">
        <p14:creationId xmlns:p14="http://schemas.microsoft.com/office/powerpoint/2010/main" val="30881924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EA79D1A3-7259-4CF3-92D8-8C95F8E4D684}" type="datetimeFigureOut">
              <a:rPr lang="en-IN" smtClean="0"/>
              <a:t>28-03-2025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2278F2E-E304-4D76-BADC-ACC8897DBE60}" type="slidenum">
              <a:rPr lang="en-IN" smtClean="0"/>
              <a:t>‹#›</a:t>
            </a:fld>
            <a:endParaRPr lang="en-IN"/>
          </a:p>
        </p:txBody>
      </p:sp>
    </p:spTree>
    <p:extLst>
      <p:ext uri="{BB962C8B-B14F-4D97-AF65-F5344CB8AC3E}">
        <p14:creationId xmlns:p14="http://schemas.microsoft.com/office/powerpoint/2010/main" val="32044822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EA79D1A3-7259-4CF3-92D8-8C95F8E4D684}" type="datetimeFigureOut">
              <a:rPr lang="en-IN" smtClean="0"/>
              <a:t>28-03-2025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2278F2E-E304-4D76-BADC-ACC8897DBE60}" type="slidenum">
              <a:rPr lang="en-IN" smtClean="0"/>
              <a:t>‹#›</a:t>
            </a:fld>
            <a:endParaRPr lang="en-IN"/>
          </a:p>
        </p:txBody>
      </p:sp>
    </p:spTree>
    <p:extLst>
      <p:ext uri="{BB962C8B-B14F-4D97-AF65-F5344CB8AC3E}">
        <p14:creationId xmlns:p14="http://schemas.microsoft.com/office/powerpoint/2010/main" val="19166095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EA79D1A3-7259-4CF3-92D8-8C95F8E4D684}" type="datetimeFigureOut">
              <a:rPr lang="en-IN" smtClean="0"/>
              <a:t>28-03-2025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2278F2E-E304-4D76-BADC-ACC8897DBE60}" type="slidenum">
              <a:rPr lang="en-IN" smtClean="0"/>
              <a:t>‹#›</a:t>
            </a:fld>
            <a:endParaRPr lang="en-IN"/>
          </a:p>
        </p:txBody>
      </p:sp>
    </p:spTree>
    <p:extLst>
      <p:ext uri="{BB962C8B-B14F-4D97-AF65-F5344CB8AC3E}">
        <p14:creationId xmlns:p14="http://schemas.microsoft.com/office/powerpoint/2010/main" val="17024131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EA79D1A3-7259-4CF3-92D8-8C95F8E4D684}" type="datetimeFigureOut">
              <a:rPr lang="en-IN" smtClean="0"/>
              <a:t>28-03-2025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2278F2E-E304-4D76-BADC-ACC8897DBE60}" type="slidenum">
              <a:rPr lang="en-IN" smtClean="0"/>
              <a:t>‹#›</a:t>
            </a:fld>
            <a:endParaRPr lang="en-IN"/>
          </a:p>
        </p:txBody>
      </p:sp>
    </p:spTree>
    <p:extLst>
      <p:ext uri="{BB962C8B-B14F-4D97-AF65-F5344CB8AC3E}">
        <p14:creationId xmlns:p14="http://schemas.microsoft.com/office/powerpoint/2010/main" val="38668984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EA79D1A3-7259-4CF3-92D8-8C95F8E4D684}" type="datetimeFigureOut">
              <a:rPr lang="en-IN" smtClean="0"/>
              <a:t>28-03-2025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2278F2E-E304-4D76-BADC-ACC8897DBE60}" type="slidenum">
              <a:rPr lang="en-IN" smtClean="0"/>
              <a:t>‹#›</a:t>
            </a:fld>
            <a:endParaRPr lang="en-IN"/>
          </a:p>
        </p:txBody>
      </p:sp>
    </p:spTree>
    <p:extLst>
      <p:ext uri="{BB962C8B-B14F-4D97-AF65-F5344CB8AC3E}">
        <p14:creationId xmlns:p14="http://schemas.microsoft.com/office/powerpoint/2010/main" val="28307780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EA79D1A3-7259-4CF3-92D8-8C95F8E4D684}" type="datetimeFigureOut">
              <a:rPr lang="en-IN" smtClean="0"/>
              <a:t>28-03-2025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2278F2E-E304-4D76-BADC-ACC8897DBE60}" type="slidenum">
              <a:rPr lang="en-IN" smtClean="0"/>
              <a:t>‹#›</a:t>
            </a:fld>
            <a:endParaRPr lang="en-IN"/>
          </a:p>
        </p:txBody>
      </p:sp>
    </p:spTree>
    <p:extLst>
      <p:ext uri="{BB962C8B-B14F-4D97-AF65-F5344CB8AC3E}">
        <p14:creationId xmlns:p14="http://schemas.microsoft.com/office/powerpoint/2010/main" val="10332205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A79D1A3-7259-4CF3-92D8-8C95F8E4D684}" type="datetimeFigureOut">
              <a:rPr lang="en-IN" smtClean="0"/>
              <a:t>28-03-2025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2278F2E-E304-4D76-BADC-ACC8897DBE60}" type="slidenum">
              <a:rPr lang="en-IN" smtClean="0"/>
              <a:t>‹#›</a:t>
            </a:fld>
            <a:endParaRPr lang="en-IN"/>
          </a:p>
        </p:txBody>
      </p:sp>
    </p:spTree>
    <p:extLst>
      <p:ext uri="{BB962C8B-B14F-4D97-AF65-F5344CB8AC3E}">
        <p14:creationId xmlns:p14="http://schemas.microsoft.com/office/powerpoint/2010/main" val="32204575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A79D1A3-7259-4CF3-92D8-8C95F8E4D684}" type="datetimeFigureOut">
              <a:rPr lang="en-IN" smtClean="0"/>
              <a:t>28-03-2025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2278F2E-E304-4D76-BADC-ACC8897DBE60}" type="slidenum">
              <a:rPr lang="en-IN" smtClean="0"/>
              <a:t>‹#›</a:t>
            </a:fld>
            <a:endParaRPr lang="en-IN"/>
          </a:p>
        </p:txBody>
      </p:sp>
    </p:spTree>
    <p:extLst>
      <p:ext uri="{BB962C8B-B14F-4D97-AF65-F5344CB8AC3E}">
        <p14:creationId xmlns:p14="http://schemas.microsoft.com/office/powerpoint/2010/main" val="3252578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A79D1A3-7259-4CF3-92D8-8C95F8E4D684}" type="datetimeFigureOut">
              <a:rPr lang="en-IN" smtClean="0"/>
              <a:t>28-03-2025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2278F2E-E304-4D76-BADC-ACC8897DBE60}" type="slidenum">
              <a:rPr lang="en-IN" smtClean="0"/>
              <a:t>‹#›</a:t>
            </a:fld>
            <a:endParaRPr lang="en-IN"/>
          </a:p>
        </p:txBody>
      </p:sp>
    </p:spTree>
    <p:extLst>
      <p:ext uri="{BB962C8B-B14F-4D97-AF65-F5344CB8AC3E}">
        <p14:creationId xmlns:p14="http://schemas.microsoft.com/office/powerpoint/2010/main" val="23722352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79D1A3-7259-4CF3-92D8-8C95F8E4D684}" type="datetimeFigureOut">
              <a:rPr lang="en-IN" smtClean="0"/>
              <a:t>28-03-2025</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278F2E-E304-4D76-BADC-ACC8897DBE60}" type="slidenum">
              <a:rPr lang="en-IN" smtClean="0"/>
              <a:t>‹#›</a:t>
            </a:fld>
            <a:endParaRPr lang="en-IN"/>
          </a:p>
        </p:txBody>
      </p:sp>
    </p:spTree>
    <p:extLst>
      <p:ext uri="{BB962C8B-B14F-4D97-AF65-F5344CB8AC3E}">
        <p14:creationId xmlns:p14="http://schemas.microsoft.com/office/powerpoint/2010/main" val="25930839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Large Language Models</a:t>
            </a:r>
            <a:endParaRPr lang="en-IN" dirty="0"/>
          </a:p>
        </p:txBody>
      </p:sp>
      <p:sp>
        <p:nvSpPr>
          <p:cNvPr id="3" name="Subtitle 2"/>
          <p:cNvSpPr>
            <a:spLocks noGrp="1"/>
          </p:cNvSpPr>
          <p:nvPr>
            <p:ph type="subTitle" idx="1"/>
          </p:nvPr>
        </p:nvSpPr>
        <p:spPr/>
        <p:txBody>
          <a:bodyPr/>
          <a:lstStyle/>
          <a:p>
            <a:endParaRPr lang="en-IN"/>
          </a:p>
        </p:txBody>
      </p:sp>
    </p:spTree>
    <p:extLst>
      <p:ext uri="{BB962C8B-B14F-4D97-AF65-F5344CB8AC3E}">
        <p14:creationId xmlns:p14="http://schemas.microsoft.com/office/powerpoint/2010/main" val="32762389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100" name="Picture 4" descr="https://3b1b-posts.us-east-1.linodeobjects.com/content/lessons/2024/gpt/multi.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80946" y="1825625"/>
            <a:ext cx="8430108"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85659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dirty="0"/>
              <a:t>After that, the vectors pass through another attention block, then another multilayer perceptron block, then another attention block, and so on, getting altered by many variants of these two operations interlaced with one another</a:t>
            </a:r>
            <a:r>
              <a:rPr lang="en-US" dirty="0" smtClean="0"/>
              <a:t>.</a:t>
            </a:r>
          </a:p>
          <a:p>
            <a:r>
              <a:rPr lang="en-US" dirty="0"/>
              <a:t>After many iterations, all the information necessary to predict the next word needs to be encoded into the last vector of the sequence, which will go through one final computation to produce a probability distribution over all the possible chunks of text that might come next.</a:t>
            </a:r>
            <a:endParaRPr lang="en-IN" dirty="0"/>
          </a:p>
        </p:txBody>
      </p:sp>
    </p:spTree>
    <p:extLst>
      <p:ext uri="{BB962C8B-B14F-4D97-AF65-F5344CB8AC3E}">
        <p14:creationId xmlns:p14="http://schemas.microsoft.com/office/powerpoint/2010/main" val="42318141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Deep Learning</a:t>
            </a:r>
          </a:p>
        </p:txBody>
      </p:sp>
      <p:sp>
        <p:nvSpPr>
          <p:cNvPr id="3" name="Content Placeholder 2"/>
          <p:cNvSpPr>
            <a:spLocks noGrp="1"/>
          </p:cNvSpPr>
          <p:nvPr>
            <p:ph idx="1"/>
          </p:nvPr>
        </p:nvSpPr>
        <p:spPr/>
        <p:txBody>
          <a:bodyPr/>
          <a:lstStyle/>
          <a:p>
            <a:pPr algn="just"/>
            <a:r>
              <a:rPr lang="en-US" dirty="0"/>
              <a:t> </a:t>
            </a:r>
            <a:r>
              <a:rPr lang="en-US" dirty="0" smtClean="0"/>
              <a:t>The </a:t>
            </a:r>
            <a:r>
              <a:rPr lang="en-US" dirty="0"/>
              <a:t>simplest form of machine learning might be linear regression, where inputs and outputs are single numbers, such as the square footage of a house and its price</a:t>
            </a:r>
            <a:r>
              <a:rPr lang="en-US" dirty="0" smtClean="0"/>
              <a:t>.</a:t>
            </a:r>
          </a:p>
          <a:p>
            <a:pPr algn="just"/>
            <a:r>
              <a:rPr lang="en-US" dirty="0" smtClean="0"/>
              <a:t> </a:t>
            </a:r>
            <a:r>
              <a:rPr lang="en-US" dirty="0"/>
              <a:t>A linear regression finds the line of best fit through the data to predict future house prices. </a:t>
            </a:r>
            <a:endParaRPr lang="en-US" dirty="0" smtClean="0"/>
          </a:p>
          <a:p>
            <a:pPr algn="just"/>
            <a:r>
              <a:rPr lang="en-US" dirty="0" smtClean="0"/>
              <a:t>This </a:t>
            </a:r>
            <a:r>
              <a:rPr lang="en-US" dirty="0"/>
              <a:t>line is determined by two parameters: the slope and the y-intercept, which are tuned to most closely match the data. </a:t>
            </a:r>
            <a:endParaRPr lang="en-US" dirty="0" smtClean="0"/>
          </a:p>
          <a:p>
            <a:pPr algn="just"/>
            <a:r>
              <a:rPr lang="en-US" dirty="0" smtClean="0"/>
              <a:t>Then </a:t>
            </a:r>
            <a:r>
              <a:rPr lang="en-US" dirty="0"/>
              <a:t>for future houses, with unknown prices, the predicted price would be determined based on the value of this line over the given square footage.</a:t>
            </a:r>
            <a:endParaRPr lang="en-IN" dirty="0"/>
          </a:p>
        </p:txBody>
      </p:sp>
    </p:spTree>
    <p:extLst>
      <p:ext uri="{BB962C8B-B14F-4D97-AF65-F5344CB8AC3E}">
        <p14:creationId xmlns:p14="http://schemas.microsoft.com/office/powerpoint/2010/main" val="11721920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5122" name="Picture 2" descr="https://3b1b-posts.us-east-1.linodeobjects.com/content/lessons/2024/gpt/linreg.png"/>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2063321" y="1825625"/>
            <a:ext cx="8065358"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49511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92500" lnSpcReduction="10000"/>
          </a:bodyPr>
          <a:lstStyle/>
          <a:p>
            <a:r>
              <a:rPr lang="en-US" dirty="0"/>
              <a:t>Deep learning is a subfield of Machine Learning, focused on a specific category of models known as Neural Networks</a:t>
            </a:r>
            <a:r>
              <a:rPr lang="en-US" dirty="0" smtClean="0"/>
              <a:t>.</a:t>
            </a:r>
          </a:p>
          <a:p>
            <a:r>
              <a:rPr lang="en-US" b="1" dirty="0"/>
              <a:t>First</a:t>
            </a:r>
            <a:r>
              <a:rPr lang="en-US" dirty="0"/>
              <a:t>, the input to the model has to be formatted as an array of real numbers. </a:t>
            </a:r>
            <a:endParaRPr lang="en-US" dirty="0" smtClean="0"/>
          </a:p>
          <a:p>
            <a:r>
              <a:rPr lang="en-US" dirty="0" smtClean="0"/>
              <a:t>This </a:t>
            </a:r>
            <a:r>
              <a:rPr lang="en-US" dirty="0"/>
              <a:t>could simply mean a list of numbers, a 2D array, or often higher-dimensional arrays, where the general term used here is </a:t>
            </a:r>
            <a:r>
              <a:rPr lang="en-US" i="1" dirty="0"/>
              <a:t>tensor</a:t>
            </a:r>
            <a:r>
              <a:rPr lang="en-US" dirty="0"/>
              <a:t>. </a:t>
            </a:r>
            <a:endParaRPr lang="en-US" dirty="0" smtClean="0"/>
          </a:p>
          <a:p>
            <a:r>
              <a:rPr lang="en-US" dirty="0" smtClean="0"/>
              <a:t>The </a:t>
            </a:r>
            <a:r>
              <a:rPr lang="en-US" dirty="0"/>
              <a:t>input data is progressively transformed into many different layers, always structured like some array of numbers, until it reaches the final layer as the output</a:t>
            </a:r>
            <a:r>
              <a:rPr lang="en-US" dirty="0" smtClean="0"/>
              <a:t>.</a:t>
            </a:r>
          </a:p>
          <a:p>
            <a:r>
              <a:rPr lang="en-US" dirty="0" smtClean="0"/>
              <a:t> </a:t>
            </a:r>
            <a:r>
              <a:rPr lang="en-US" dirty="0"/>
              <a:t>For example, the final layer in our next-token-prediction model is the probability distribution over all possible next tokens.</a:t>
            </a:r>
            <a:endParaRPr lang="en-IN" dirty="0"/>
          </a:p>
        </p:txBody>
      </p:sp>
    </p:spTree>
    <p:extLst>
      <p:ext uri="{BB962C8B-B14F-4D97-AF65-F5344CB8AC3E}">
        <p14:creationId xmlns:p14="http://schemas.microsoft.com/office/powerpoint/2010/main" val="34827535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92500" lnSpcReduction="10000"/>
          </a:bodyPr>
          <a:lstStyle/>
          <a:p>
            <a:pPr marL="0" indent="0">
              <a:buNone/>
            </a:pPr>
            <a:r>
              <a:rPr lang="en-US" b="1" dirty="0" smtClean="0"/>
              <a:t>What Are Weights?</a:t>
            </a:r>
          </a:p>
          <a:p>
            <a:r>
              <a:rPr lang="en-US" dirty="0" smtClean="0"/>
              <a:t>Weights are the </a:t>
            </a:r>
            <a:r>
              <a:rPr lang="en-US" b="1" dirty="0" smtClean="0"/>
              <a:t>trainable parameters</a:t>
            </a:r>
            <a:r>
              <a:rPr lang="en-US" dirty="0" smtClean="0"/>
              <a:t> in deep learning models.</a:t>
            </a:r>
          </a:p>
          <a:p>
            <a:r>
              <a:rPr lang="en-US" dirty="0" smtClean="0"/>
              <a:t>They determine how input data influences the output.</a:t>
            </a:r>
          </a:p>
          <a:p>
            <a:pPr marL="0" indent="0">
              <a:buNone/>
            </a:pPr>
            <a:r>
              <a:rPr lang="en-US" b="1" dirty="0" smtClean="0"/>
              <a:t>How Weights Interact with Data</a:t>
            </a:r>
          </a:p>
          <a:p>
            <a:r>
              <a:rPr lang="en-US" dirty="0" smtClean="0"/>
              <a:t>Weights apply </a:t>
            </a:r>
            <a:r>
              <a:rPr lang="en-US" b="1" dirty="0" smtClean="0"/>
              <a:t>weighted sums</a:t>
            </a:r>
            <a:r>
              <a:rPr lang="en-US" dirty="0" smtClean="0"/>
              <a:t> to input features.</a:t>
            </a:r>
          </a:p>
          <a:p>
            <a:r>
              <a:rPr lang="en-US" dirty="0" smtClean="0"/>
              <a:t>Each neuron’s output is a combination of inputs, multiplied by corresponding weights.</a:t>
            </a:r>
          </a:p>
          <a:p>
            <a:r>
              <a:rPr lang="en-US" b="1" dirty="0" smtClean="0"/>
              <a:t>Weights Stored as Matrices</a:t>
            </a:r>
          </a:p>
          <a:p>
            <a:r>
              <a:rPr lang="en-US" dirty="0" smtClean="0"/>
              <a:t>Instead of individual calculations, weights are </a:t>
            </a:r>
            <a:r>
              <a:rPr lang="en-US" b="1" dirty="0" smtClean="0"/>
              <a:t>packaged in matrices</a:t>
            </a:r>
            <a:r>
              <a:rPr lang="en-US" dirty="0" smtClean="0"/>
              <a:t>.</a:t>
            </a:r>
          </a:p>
          <a:p>
            <a:r>
              <a:rPr lang="en-US" dirty="0" smtClean="0"/>
              <a:t>Matrix-vector multiplication simplifies the computation.</a:t>
            </a:r>
          </a:p>
          <a:p>
            <a:endParaRPr lang="en-US" dirty="0"/>
          </a:p>
        </p:txBody>
      </p:sp>
    </p:spTree>
    <p:extLst>
      <p:ext uri="{BB962C8B-B14F-4D97-AF65-F5344CB8AC3E}">
        <p14:creationId xmlns:p14="http://schemas.microsoft.com/office/powerpoint/2010/main" val="4736345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6146" name="Picture 2" descr="https://3b1b-posts.us-east-1.linodeobjects.com/content/lessons/2024/gpt/arrays.png"/>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2074547" y="1825625"/>
            <a:ext cx="8042906"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03815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Embedding</a:t>
            </a:r>
            <a:br>
              <a:rPr lang="en-IN" dirty="0"/>
            </a:br>
            <a:endParaRPr lang="en-IN" dirty="0"/>
          </a:p>
        </p:txBody>
      </p:sp>
      <p:sp>
        <p:nvSpPr>
          <p:cNvPr id="3" name="Content Placeholder 2"/>
          <p:cNvSpPr>
            <a:spLocks noGrp="1"/>
          </p:cNvSpPr>
          <p:nvPr>
            <p:ph idx="1"/>
          </p:nvPr>
        </p:nvSpPr>
        <p:spPr>
          <a:xfrm>
            <a:off x="838200" y="1192695"/>
            <a:ext cx="10515600" cy="4984267"/>
          </a:xfrm>
        </p:spPr>
        <p:txBody>
          <a:bodyPr>
            <a:normAutofit/>
          </a:bodyPr>
          <a:lstStyle/>
          <a:p>
            <a:r>
              <a:rPr lang="en-IN" dirty="0"/>
              <a:t>sentence → tokens → </a:t>
            </a:r>
            <a:r>
              <a:rPr lang="en-IN" dirty="0" smtClean="0"/>
              <a:t>vectors</a:t>
            </a:r>
          </a:p>
          <a:p>
            <a:r>
              <a:rPr lang="en-IN" dirty="0"/>
              <a:t>one-hot, </a:t>
            </a:r>
            <a:r>
              <a:rPr lang="en-IN" dirty="0" err="1" smtClean="0"/>
              <a:t>embeddings</a:t>
            </a:r>
            <a:endParaRPr lang="en-IN" dirty="0" smtClean="0"/>
          </a:p>
          <a:p>
            <a:r>
              <a:rPr lang="en-US" dirty="0"/>
              <a:t>In one-hot encoding, each word gets a vector like [0, 0, 1, 0, 0</a:t>
            </a:r>
            <a:r>
              <a:rPr lang="en-US" dirty="0" smtClean="0"/>
              <a:t>]</a:t>
            </a:r>
          </a:p>
          <a:p>
            <a:r>
              <a:rPr lang="en-US" dirty="0"/>
              <a:t>Each word is mapped to a dense vector like</a:t>
            </a:r>
            <a:r>
              <a:rPr lang="en-US" dirty="0" smtClean="0"/>
              <a:t>:</a:t>
            </a:r>
          </a:p>
          <a:p>
            <a:r>
              <a:rPr lang="en-US" dirty="0" smtClean="0"/>
              <a:t>"</a:t>
            </a:r>
            <a:r>
              <a:rPr lang="en-US" dirty="0"/>
              <a:t>King" → [0.27, 0.81, -0.55, ...] </a:t>
            </a:r>
            <a:endParaRPr lang="en-US" dirty="0" smtClean="0"/>
          </a:p>
          <a:p>
            <a:r>
              <a:rPr lang="en-US" dirty="0" smtClean="0"/>
              <a:t>"</a:t>
            </a:r>
            <a:r>
              <a:rPr lang="en-US" dirty="0"/>
              <a:t>Queen" → [0.29, 0.79, -0.57, </a:t>
            </a:r>
            <a:r>
              <a:rPr lang="en-US" dirty="0" smtClean="0"/>
              <a:t>...]</a:t>
            </a:r>
          </a:p>
          <a:p>
            <a:r>
              <a:rPr lang="en-US" dirty="0" smtClean="0"/>
              <a:t>These </a:t>
            </a:r>
            <a:r>
              <a:rPr lang="en-US" dirty="0"/>
              <a:t>vectors are learned from data using neural networks or algorithms like Word2Vec, </a:t>
            </a:r>
            <a:r>
              <a:rPr lang="en-US" dirty="0" err="1"/>
              <a:t>GloVe</a:t>
            </a:r>
            <a:r>
              <a:rPr lang="en-US" dirty="0"/>
              <a:t>, or during the training of models like GPT</a:t>
            </a:r>
            <a:r>
              <a:rPr lang="en-US" dirty="0" smtClean="0"/>
              <a:t>.</a:t>
            </a:r>
          </a:p>
          <a:p>
            <a:r>
              <a:rPr lang="en-US" dirty="0" smtClean="0"/>
              <a:t>Similar </a:t>
            </a:r>
            <a:r>
              <a:rPr lang="en-US" dirty="0"/>
              <a:t>words will have similar vectors.</a:t>
            </a:r>
            <a:endParaRPr lang="en-IN" dirty="0"/>
          </a:p>
        </p:txBody>
      </p:sp>
    </p:spTree>
    <p:extLst>
      <p:ext uri="{BB962C8B-B14F-4D97-AF65-F5344CB8AC3E}">
        <p14:creationId xmlns:p14="http://schemas.microsoft.com/office/powerpoint/2010/main" val="4772280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751003263"/>
              </p:ext>
            </p:extLst>
          </p:nvPr>
        </p:nvGraphicFramePr>
        <p:xfrm>
          <a:off x="838200" y="1518938"/>
          <a:ext cx="10515600" cy="2071116"/>
        </p:xfrm>
        <a:graphic>
          <a:graphicData uri="http://schemas.openxmlformats.org/drawingml/2006/table">
            <a:tbl>
              <a:tblPr firstRow="1" firstCol="1" bandRow="1">
                <a:tableStyleId>{5C22544A-7EE6-4342-B048-85BDC9FD1C3A}</a:tableStyleId>
              </a:tblPr>
              <a:tblGrid>
                <a:gridCol w="5257800">
                  <a:extLst>
                    <a:ext uri="{9D8B030D-6E8A-4147-A177-3AD203B41FA5}">
                      <a16:colId xmlns:a16="http://schemas.microsoft.com/office/drawing/2014/main" val="426070148"/>
                    </a:ext>
                  </a:extLst>
                </a:gridCol>
                <a:gridCol w="5257800">
                  <a:extLst>
                    <a:ext uri="{9D8B030D-6E8A-4147-A177-3AD203B41FA5}">
                      <a16:colId xmlns:a16="http://schemas.microsoft.com/office/drawing/2014/main" val="3136485806"/>
                    </a:ext>
                  </a:extLst>
                </a:gridCol>
              </a:tblGrid>
              <a:tr h="0">
                <a:tc>
                  <a:txBody>
                    <a:bodyPr/>
                    <a:lstStyle/>
                    <a:p>
                      <a:pPr algn="ctr">
                        <a:lnSpc>
                          <a:spcPct val="107000"/>
                        </a:lnSpc>
                        <a:spcAft>
                          <a:spcPts val="0"/>
                        </a:spcAft>
                      </a:pPr>
                      <a:r>
                        <a:rPr lang="en-IN" sz="3200">
                          <a:effectLst/>
                        </a:rPr>
                        <a:t>Word</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gn="ctr">
                        <a:lnSpc>
                          <a:spcPct val="107000"/>
                        </a:lnSpc>
                        <a:spcAft>
                          <a:spcPts val="0"/>
                        </a:spcAft>
                      </a:pPr>
                      <a:r>
                        <a:rPr lang="en-IN" sz="3200">
                          <a:effectLst/>
                        </a:rPr>
                        <a:t>Embedding </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3487994323"/>
                  </a:ext>
                </a:extLst>
              </a:tr>
              <a:tr h="0">
                <a:tc>
                  <a:txBody>
                    <a:bodyPr/>
                    <a:lstStyle/>
                    <a:p>
                      <a:pPr>
                        <a:lnSpc>
                          <a:spcPct val="107000"/>
                        </a:lnSpc>
                        <a:spcAft>
                          <a:spcPts val="0"/>
                        </a:spcAft>
                      </a:pPr>
                      <a:r>
                        <a:rPr lang="en-IN" sz="3200">
                          <a:effectLst/>
                        </a:rPr>
                        <a:t>King</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en-IN" sz="3200">
                          <a:effectLst/>
                        </a:rPr>
                        <a:t>[0.3, 0.8]</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866128927"/>
                  </a:ext>
                </a:extLst>
              </a:tr>
              <a:tr h="0">
                <a:tc>
                  <a:txBody>
                    <a:bodyPr/>
                    <a:lstStyle/>
                    <a:p>
                      <a:pPr>
                        <a:lnSpc>
                          <a:spcPct val="107000"/>
                        </a:lnSpc>
                        <a:spcAft>
                          <a:spcPts val="0"/>
                        </a:spcAft>
                      </a:pPr>
                      <a:r>
                        <a:rPr lang="en-IN" sz="3200">
                          <a:effectLst/>
                        </a:rPr>
                        <a:t>Queen</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en-IN" sz="3200">
                          <a:effectLst/>
                        </a:rPr>
                        <a:t>[0.31, 0.79]</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889875907"/>
                  </a:ext>
                </a:extLst>
              </a:tr>
              <a:tr h="0">
                <a:tc>
                  <a:txBody>
                    <a:bodyPr/>
                    <a:lstStyle/>
                    <a:p>
                      <a:pPr>
                        <a:lnSpc>
                          <a:spcPct val="107000"/>
                        </a:lnSpc>
                        <a:spcAft>
                          <a:spcPts val="0"/>
                        </a:spcAft>
                      </a:pPr>
                      <a:r>
                        <a:rPr lang="en-IN" sz="3200">
                          <a:effectLst/>
                        </a:rPr>
                        <a:t>Apple</a:t>
                      </a:r>
                      <a:endParaRPr lang="en-IN" sz="28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en-IN" sz="3200" dirty="0">
                          <a:effectLst/>
                        </a:rPr>
                        <a:t>[-0.5, 0.1]</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4053571804"/>
                  </a:ext>
                </a:extLst>
              </a:tr>
            </a:tbl>
          </a:graphicData>
        </a:graphic>
      </p:graphicFrame>
      <p:sp>
        <p:nvSpPr>
          <p:cNvPr id="7" name="Rectangle 6"/>
          <p:cNvSpPr/>
          <p:nvPr/>
        </p:nvSpPr>
        <p:spPr>
          <a:xfrm>
            <a:off x="1086678" y="3590054"/>
            <a:ext cx="9071113" cy="1014380"/>
          </a:xfrm>
          <a:prstGeom prst="rect">
            <a:avLst/>
          </a:prstGeom>
        </p:spPr>
        <p:txBody>
          <a:bodyPr wrap="square">
            <a:spAutoFit/>
          </a:bodyPr>
          <a:lstStyle/>
          <a:p>
            <a:pPr>
              <a:lnSpc>
                <a:spcPct val="107000"/>
              </a:lnSpc>
              <a:spcAft>
                <a:spcPts val="800"/>
              </a:spcAft>
            </a:pPr>
            <a:r>
              <a:rPr lang="en-IN" sz="2800" dirty="0">
                <a:latin typeface="Calibri" panose="020F0502020204030204" pitchFamily="34" charset="0"/>
                <a:ea typeface="Calibri" panose="020F0502020204030204" pitchFamily="34" charset="0"/>
                <a:cs typeface="Times New Roman" panose="02020603050405020304" pitchFamily="18" charset="0"/>
              </a:rPr>
              <a:t>Notice that "King" and "Queen" are closer in vector space than "King" and "Apple".</a:t>
            </a:r>
          </a:p>
        </p:txBody>
      </p:sp>
    </p:spTree>
    <p:extLst>
      <p:ext uri="{BB962C8B-B14F-4D97-AF65-F5344CB8AC3E}">
        <p14:creationId xmlns:p14="http://schemas.microsoft.com/office/powerpoint/2010/main" val="13488971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Embedding Matrix</a:t>
            </a:r>
          </a:p>
        </p:txBody>
      </p:sp>
      <mc:AlternateContent xmlns:mc="http://schemas.openxmlformats.org/markup-compatibility/2006">
        <mc:Choice xmlns:a14="http://schemas.microsoft.com/office/drawing/2010/main" Requires="a14">
          <p:sp>
            <p:nvSpPr>
              <p:cNvPr id="5" name="Content Placeholder 4"/>
              <p:cNvSpPr>
                <a:spLocks noGrp="1"/>
              </p:cNvSpPr>
              <p:nvPr>
                <p:ph idx="1"/>
              </p:nvPr>
            </p:nvSpPr>
            <p:spPr/>
            <p:txBody>
              <a:bodyPr>
                <a:normAutofit/>
              </a:bodyPr>
              <a:lstStyle/>
              <a:p>
                <a:pPr marL="0" lvl="0" indent="0" eaLnBrk="0" fontAlgn="base" hangingPunct="0">
                  <a:lnSpc>
                    <a:spcPct val="100000"/>
                  </a:lnSpc>
                  <a:spcBef>
                    <a:spcPct val="0"/>
                  </a:spcBef>
                  <a:spcAft>
                    <a:spcPct val="0"/>
                  </a:spcAft>
                  <a:buFontTx/>
                  <a:buChar char="•"/>
                </a:pPr>
                <a:r>
                  <a:rPr lang="en-US" altLang="en-US" dirty="0" smtClean="0">
                    <a:latin typeface="Arial" panose="020B0604020202020204" pitchFamily="34" charset="0"/>
                  </a:rPr>
                  <a:t>The </a:t>
                </a:r>
                <a:r>
                  <a:rPr lang="en-US" altLang="en-US" b="1" dirty="0">
                    <a:latin typeface="Arial" panose="020B0604020202020204" pitchFamily="34" charset="0"/>
                  </a:rPr>
                  <a:t>first matrix</a:t>
                </a:r>
                <a:r>
                  <a:rPr lang="en-US" altLang="en-US" dirty="0">
                    <a:latin typeface="Arial" panose="020B0604020202020204" pitchFamily="34" charset="0"/>
                  </a:rPr>
                  <a:t> used in transformers is called the </a:t>
                </a:r>
                <a:r>
                  <a:rPr lang="en-US" altLang="en-US" b="1" dirty="0">
                    <a:latin typeface="Arial" panose="020B0604020202020204" pitchFamily="34" charset="0"/>
                  </a:rPr>
                  <a:t>embedding matrix</a:t>
                </a:r>
                <a:r>
                  <a:rPr lang="en-US" altLang="en-US" dirty="0">
                    <a:latin typeface="Arial" panose="020B0604020202020204" pitchFamily="34" charset="0"/>
                  </a:rPr>
                  <a:t>.</a:t>
                </a:r>
              </a:p>
              <a:p>
                <a:pPr marL="0" indent="0" eaLnBrk="0" fontAlgn="base" hangingPunct="0">
                  <a:lnSpc>
                    <a:spcPct val="100000"/>
                  </a:lnSpc>
                  <a:spcBef>
                    <a:spcPct val="0"/>
                  </a:spcBef>
                  <a:spcAft>
                    <a:spcPct val="0"/>
                  </a:spcAft>
                  <a:buFontTx/>
                  <a:buChar char="•"/>
                </a:pPr>
                <a:r>
                  <a:rPr lang="en-US" altLang="en-US" dirty="0">
                    <a:latin typeface="Arial" panose="020B0604020202020204" pitchFamily="34" charset="0"/>
                  </a:rPr>
                  <a:t>It is usually labeled as</a:t>
                </a:r>
                <a14:m>
                  <m:oMath xmlns:m="http://schemas.openxmlformats.org/officeDocument/2006/math">
                    <m:sSub>
                      <m:sSubPr>
                        <m:ctrlPr>
                          <a:rPr lang="en-IN" i="1">
                            <a:latin typeface="Cambria Math" panose="02040503050406030204" pitchFamily="18" charset="0"/>
                          </a:rPr>
                        </m:ctrlPr>
                      </m:sSubPr>
                      <m:e>
                        <m:r>
                          <a:rPr lang="en-IN" i="1">
                            <a:latin typeface="Cambria Math" panose="02040503050406030204" pitchFamily="18" charset="0"/>
                          </a:rPr>
                          <m:t>𝑊</m:t>
                        </m:r>
                      </m:e>
                      <m:sub>
                        <m:r>
                          <a:rPr lang="en-IN" i="1">
                            <a:latin typeface="Cambria Math" panose="02040503050406030204" pitchFamily="18" charset="0"/>
                          </a:rPr>
                          <m:t>𝐸</m:t>
                        </m:r>
                      </m:sub>
                    </m:sSub>
                  </m:oMath>
                </a14:m>
                <a:r>
                  <a:rPr lang="en-US" altLang="en-US" b="1" dirty="0">
                    <a:latin typeface="Arial" panose="020B0604020202020204" pitchFamily="34" charset="0"/>
                  </a:rPr>
                  <a:t>​</a:t>
                </a:r>
                <a:r>
                  <a:rPr lang="en-US" altLang="en-US" dirty="0">
                    <a:latin typeface="Arial" panose="020B0604020202020204" pitchFamily="34" charset="0"/>
                  </a:rPr>
                  <a:t>.</a:t>
                </a:r>
              </a:p>
              <a:p>
                <a:pPr marL="0" lvl="0" indent="0" eaLnBrk="0" fontAlgn="base" hangingPunct="0">
                  <a:lnSpc>
                    <a:spcPct val="100000"/>
                  </a:lnSpc>
                  <a:spcBef>
                    <a:spcPct val="0"/>
                  </a:spcBef>
                  <a:spcAft>
                    <a:spcPct val="0"/>
                  </a:spcAft>
                  <a:buFontTx/>
                  <a:buChar char="•"/>
                </a:pPr>
                <a:r>
                  <a:rPr lang="en-US" altLang="en-US" dirty="0">
                    <a:latin typeface="Arial" panose="020B0604020202020204" pitchFamily="34" charset="0"/>
                  </a:rPr>
                  <a:t>Think of it like a big </a:t>
                </a:r>
                <a:r>
                  <a:rPr lang="en-US" altLang="en-US" b="1" dirty="0">
                    <a:latin typeface="Arial" panose="020B0604020202020204" pitchFamily="34" charset="0"/>
                  </a:rPr>
                  <a:t>table</a:t>
                </a:r>
                <a:r>
                  <a:rPr lang="en-US" altLang="en-US" dirty="0">
                    <a:latin typeface="Arial" panose="020B0604020202020204" pitchFamily="34" charset="0"/>
                  </a:rPr>
                  <a:t> where:</a:t>
                </a:r>
              </a:p>
              <a:p>
                <a:pPr marL="0" lvl="0" indent="0" eaLnBrk="0" fontAlgn="base" hangingPunct="0">
                  <a:lnSpc>
                    <a:spcPct val="100000"/>
                  </a:lnSpc>
                  <a:spcBef>
                    <a:spcPct val="0"/>
                  </a:spcBef>
                  <a:spcAft>
                    <a:spcPct val="0"/>
                  </a:spcAft>
                  <a:buFontTx/>
                  <a:buChar char="•"/>
                </a:pPr>
                <a:r>
                  <a:rPr lang="en-US" altLang="en-US" dirty="0">
                    <a:latin typeface="Arial" panose="020B0604020202020204" pitchFamily="34" charset="0"/>
                  </a:rPr>
                  <a:t>Rows = dimensions (features)</a:t>
                </a:r>
              </a:p>
              <a:p>
                <a:pPr marL="0" lvl="0" indent="0" eaLnBrk="0" fontAlgn="base" hangingPunct="0">
                  <a:lnSpc>
                    <a:spcPct val="100000"/>
                  </a:lnSpc>
                  <a:spcBef>
                    <a:spcPct val="0"/>
                  </a:spcBef>
                  <a:spcAft>
                    <a:spcPct val="0"/>
                  </a:spcAft>
                  <a:buFontTx/>
                  <a:buChar char="•"/>
                </a:pPr>
                <a:r>
                  <a:rPr lang="en-US" altLang="en-US" dirty="0">
                    <a:latin typeface="Arial" panose="020B0604020202020204" pitchFamily="34" charset="0"/>
                  </a:rPr>
                  <a:t>Columns = words</a:t>
                </a:r>
              </a:p>
              <a:p>
                <a:pPr marL="0" indent="0" eaLnBrk="0" fontAlgn="base" hangingPunct="0">
                  <a:lnSpc>
                    <a:spcPct val="100000"/>
                  </a:lnSpc>
                  <a:spcBef>
                    <a:spcPct val="0"/>
                  </a:spcBef>
                  <a:spcAft>
                    <a:spcPct val="0"/>
                  </a:spcAft>
                  <a:buFontTx/>
                  <a:buChar char="•"/>
                </a:pPr>
                <a:r>
                  <a:rPr lang="en-US" altLang="en-US" dirty="0">
                    <a:latin typeface="Arial" panose="020B0604020202020204" pitchFamily="34" charset="0"/>
                  </a:rPr>
                  <a:t>Each word has a </a:t>
                </a:r>
                <a:r>
                  <a:rPr lang="en-US" altLang="en-US" b="1" dirty="0">
                    <a:latin typeface="Arial" panose="020B0604020202020204" pitchFamily="34" charset="0"/>
                  </a:rPr>
                  <a:t>vector</a:t>
                </a:r>
                <a:r>
                  <a:rPr lang="en-US" altLang="en-US" dirty="0">
                    <a:latin typeface="Arial" panose="020B0604020202020204" pitchFamily="34" charset="0"/>
                  </a:rPr>
                  <a:t> (a column in </a:t>
                </a:r>
                <a14:m>
                  <m:oMath xmlns:m="http://schemas.openxmlformats.org/officeDocument/2006/math">
                    <m:sSub>
                      <m:sSubPr>
                        <m:ctrlPr>
                          <a:rPr lang="en-IN" i="1">
                            <a:latin typeface="Cambria Math" panose="02040503050406030204" pitchFamily="18" charset="0"/>
                          </a:rPr>
                        </m:ctrlPr>
                      </m:sSubPr>
                      <m:e>
                        <m:r>
                          <a:rPr lang="en-IN" i="1">
                            <a:latin typeface="Cambria Math" panose="02040503050406030204" pitchFamily="18" charset="0"/>
                          </a:rPr>
                          <m:t>𝑊</m:t>
                        </m:r>
                      </m:e>
                      <m:sub>
                        <m:r>
                          <a:rPr lang="en-IN" i="1">
                            <a:latin typeface="Cambria Math" panose="02040503050406030204" pitchFamily="18" charset="0"/>
                          </a:rPr>
                          <m:t>𝐸</m:t>
                        </m:r>
                      </m:sub>
                    </m:sSub>
                  </m:oMath>
                </a14:m>
                <a:r>
                  <a:rPr lang="en-US" altLang="en-US" dirty="0">
                    <a:latin typeface="Arial" panose="020B0604020202020204" pitchFamily="34" charset="0"/>
                  </a:rPr>
                  <a:t>​</a:t>
                </a:r>
                <a:r>
                  <a:rPr lang="en-US" altLang="en-US" dirty="0" smtClean="0">
                    <a:latin typeface="Arial" panose="020B0604020202020204" pitchFamily="34" charset="0"/>
                  </a:rPr>
                  <a:t>).</a:t>
                </a:r>
              </a:p>
              <a:p>
                <a:pPr marL="0" indent="0" eaLnBrk="0" fontAlgn="base" hangingPunct="0">
                  <a:lnSpc>
                    <a:spcPct val="100000"/>
                  </a:lnSpc>
                  <a:spcBef>
                    <a:spcPct val="0"/>
                  </a:spcBef>
                  <a:spcAft>
                    <a:spcPct val="0"/>
                  </a:spcAft>
                  <a:buFontTx/>
                  <a:buChar char="•"/>
                </a:pPr>
                <a:r>
                  <a:rPr lang="en-US" dirty="0"/>
                  <a:t>The </a:t>
                </a:r>
                <a:r>
                  <a:rPr lang="en-US" b="1" dirty="0"/>
                  <a:t>first matrix</a:t>
                </a:r>
                <a:r>
                  <a:rPr lang="en-US" dirty="0"/>
                  <a:t> used in transformers is called the </a:t>
                </a:r>
                <a:r>
                  <a:rPr lang="en-US" b="1" dirty="0"/>
                  <a:t>embedding matrix</a:t>
                </a:r>
                <a:r>
                  <a:rPr lang="en-US" dirty="0" smtClean="0"/>
                  <a:t>.</a:t>
                </a:r>
              </a:p>
              <a:p>
                <a:pPr marL="0" indent="0" eaLnBrk="0" fontAlgn="base" hangingPunct="0">
                  <a:lnSpc>
                    <a:spcPct val="100000"/>
                  </a:lnSpc>
                  <a:spcBef>
                    <a:spcPct val="0"/>
                  </a:spcBef>
                  <a:spcAft>
                    <a:spcPct val="0"/>
                  </a:spcAft>
                  <a:buFontTx/>
                  <a:buChar char="•"/>
                </a:pPr>
                <a:r>
                  <a:rPr lang="en-US" dirty="0"/>
                  <a:t>The values in </a:t>
                </a:r>
                <a14:m>
                  <m:oMath xmlns:m="http://schemas.openxmlformats.org/officeDocument/2006/math">
                    <m:sSub>
                      <m:sSubPr>
                        <m:ctrlPr>
                          <a:rPr lang="en-IN" i="1"/>
                        </m:ctrlPr>
                      </m:sSubPr>
                      <m:e>
                        <m:r>
                          <a:rPr lang="en-IN" i="1"/>
                          <m:t>𝑊</m:t>
                        </m:r>
                      </m:e>
                      <m:sub>
                        <m:r>
                          <a:rPr lang="en-IN" i="1"/>
                          <m:t>𝐸</m:t>
                        </m:r>
                      </m:sub>
                    </m:sSub>
                  </m:oMath>
                </a14:m>
                <a:r>
                  <a:rPr lang="en-US" dirty="0" smtClean="0"/>
                  <a:t>​ </a:t>
                </a:r>
                <a:r>
                  <a:rPr lang="en-US" dirty="0"/>
                  <a:t>are </a:t>
                </a:r>
                <a:r>
                  <a:rPr lang="en-US" b="1" dirty="0"/>
                  <a:t>random</a:t>
                </a:r>
                <a:r>
                  <a:rPr lang="en-US" dirty="0"/>
                  <a:t> at first.</a:t>
                </a:r>
                <a:endParaRPr lang="en-US" altLang="en-US" dirty="0">
                  <a:latin typeface="Arial" panose="020B0604020202020204" pitchFamily="34" charset="0"/>
                </a:endParaRPr>
              </a:p>
            </p:txBody>
          </p:sp>
        </mc:Choice>
        <mc:Fallback>
          <p:sp>
            <p:nvSpPr>
              <p:cNvPr id="5" name="Content Placeholder 4"/>
              <p:cNvSpPr>
                <a:spLocks noGrp="1" noRot="1" noChangeAspect="1" noMove="1" noResize="1" noEditPoints="1" noAdjustHandles="1" noChangeArrowheads="1" noChangeShapeType="1" noTextEdit="1"/>
              </p:cNvSpPr>
              <p:nvPr>
                <p:ph idx="1"/>
              </p:nvPr>
            </p:nvSpPr>
            <p:spPr>
              <a:blipFill>
                <a:blip r:embed="rId2"/>
                <a:stretch>
                  <a:fillRect l="-1217" t="-1401"/>
                </a:stretch>
              </a:blipFill>
            </p:spPr>
            <p:txBody>
              <a:bodyPr/>
              <a:lstStyle/>
              <a:p>
                <a:r>
                  <a:rPr lang="en-IN">
                    <a:noFill/>
                  </a:rPr>
                  <a:t> </a:t>
                </a:r>
              </a:p>
            </p:txBody>
          </p:sp>
        </mc:Fallback>
      </mc:AlternateContent>
    </p:spTree>
    <p:extLst>
      <p:ext uri="{BB962C8B-B14F-4D97-AF65-F5344CB8AC3E}">
        <p14:creationId xmlns:p14="http://schemas.microsoft.com/office/powerpoint/2010/main" val="19902082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dirty="0"/>
              <a:t> </a:t>
            </a:r>
            <a:r>
              <a:rPr lang="en-US" dirty="0" smtClean="0"/>
              <a:t>A </a:t>
            </a:r>
            <a:r>
              <a:rPr lang="en-US" dirty="0"/>
              <a:t>GPT is a </a:t>
            </a:r>
            <a:r>
              <a:rPr lang="en-US" b="1" dirty="0"/>
              <a:t>Generative Pre-Trained Transformer</a:t>
            </a:r>
            <a:r>
              <a:rPr lang="en-US" dirty="0"/>
              <a:t>. </a:t>
            </a:r>
            <a:endParaRPr lang="en-US" dirty="0" smtClean="0"/>
          </a:p>
          <a:p>
            <a:r>
              <a:rPr lang="en-US" dirty="0" smtClean="0"/>
              <a:t>The </a:t>
            </a:r>
            <a:r>
              <a:rPr lang="en-US" dirty="0"/>
              <a:t>first two words are self-explanatory: </a:t>
            </a:r>
            <a:r>
              <a:rPr lang="en-US" b="1" dirty="0"/>
              <a:t>generative</a:t>
            </a:r>
            <a:r>
              <a:rPr lang="en-US" dirty="0"/>
              <a:t> means the model generates new text; </a:t>
            </a:r>
            <a:r>
              <a:rPr lang="en-US" b="1" dirty="0"/>
              <a:t>pre-trained</a:t>
            </a:r>
            <a:r>
              <a:rPr lang="en-US" dirty="0"/>
              <a:t> means the model was trained on large amounts of data</a:t>
            </a:r>
            <a:r>
              <a:rPr lang="en-US" dirty="0" smtClean="0"/>
              <a:t>.</a:t>
            </a:r>
          </a:p>
          <a:p>
            <a:r>
              <a:rPr lang="en-US" dirty="0" smtClean="0"/>
              <a:t> </a:t>
            </a:r>
            <a:endParaRPr lang="en-IN" dirty="0"/>
          </a:p>
        </p:txBody>
      </p:sp>
    </p:spTree>
    <p:extLst>
      <p:ext uri="{BB962C8B-B14F-4D97-AF65-F5344CB8AC3E}">
        <p14:creationId xmlns:p14="http://schemas.microsoft.com/office/powerpoint/2010/main" val="21839408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endParaRPr lang="en-IN"/>
          </a:p>
        </p:txBody>
      </p:sp>
      <p:sp>
        <p:nvSpPr>
          <p:cNvPr id="6" name="Content Placeholder 5"/>
          <p:cNvSpPr>
            <a:spLocks noGrp="1"/>
          </p:cNvSpPr>
          <p:nvPr>
            <p:ph idx="1"/>
          </p:nvPr>
        </p:nvSpPr>
        <p:spPr/>
        <p:txBody>
          <a:bodyPr/>
          <a:lstStyle/>
          <a:p>
            <a:r>
              <a:rPr lang="en-US" dirty="0"/>
              <a:t>But during training, the model learns these values.</a:t>
            </a:r>
          </a:p>
          <a:p>
            <a:r>
              <a:rPr lang="en-US" dirty="0"/>
              <a:t>Words that occur in similar contexts get similar vectors.</a:t>
            </a:r>
          </a:p>
          <a:p>
            <a:r>
              <a:rPr lang="en-US" dirty="0"/>
              <a:t>You can imagine vectors as </a:t>
            </a:r>
            <a:r>
              <a:rPr lang="en-US" b="1" dirty="0"/>
              <a:t>points in space</a:t>
            </a:r>
            <a:r>
              <a:rPr lang="en-US" dirty="0"/>
              <a:t>.</a:t>
            </a:r>
          </a:p>
          <a:p>
            <a:r>
              <a:rPr lang="en-US" dirty="0"/>
              <a:t>A simple example:</a:t>
            </a:r>
          </a:p>
          <a:p>
            <a:pPr lvl="1"/>
            <a:r>
              <a:rPr lang="en-US" dirty="0"/>
              <a:t>A 3-number vector looks like a </a:t>
            </a:r>
            <a:r>
              <a:rPr lang="en-US" b="1" dirty="0"/>
              <a:t>point in 3D space</a:t>
            </a:r>
            <a:r>
              <a:rPr lang="en-US" dirty="0"/>
              <a:t>.</a:t>
            </a:r>
          </a:p>
          <a:p>
            <a:r>
              <a:rPr lang="en-US" dirty="0"/>
              <a:t>In reality:</a:t>
            </a:r>
          </a:p>
          <a:p>
            <a:pPr lvl="1"/>
            <a:r>
              <a:rPr lang="en-US" dirty="0"/>
              <a:t>Models like </a:t>
            </a:r>
            <a:r>
              <a:rPr lang="en-US" b="1" dirty="0"/>
              <a:t>GPT-3</a:t>
            </a:r>
            <a:r>
              <a:rPr lang="en-US" dirty="0"/>
              <a:t> use </a:t>
            </a:r>
            <a:r>
              <a:rPr lang="en-US" b="1" dirty="0"/>
              <a:t>12,288 dimensions</a:t>
            </a:r>
            <a:r>
              <a:rPr lang="en-US" dirty="0"/>
              <a:t>.</a:t>
            </a:r>
          </a:p>
          <a:p>
            <a:pPr lvl="1"/>
            <a:r>
              <a:rPr lang="en-US" dirty="0"/>
              <a:t>More dimensions = more ways to </a:t>
            </a:r>
            <a:r>
              <a:rPr lang="en-US" b="1" dirty="0"/>
              <a:t>separate</a:t>
            </a:r>
            <a:r>
              <a:rPr lang="en-US" dirty="0"/>
              <a:t> and </a:t>
            </a:r>
            <a:r>
              <a:rPr lang="en-US" b="1" dirty="0"/>
              <a:t>connect</a:t>
            </a:r>
            <a:r>
              <a:rPr lang="en-US" dirty="0"/>
              <a:t> words</a:t>
            </a:r>
            <a:r>
              <a:rPr lang="en-US" dirty="0" smtClean="0"/>
              <a:t>.</a:t>
            </a:r>
            <a:endParaRPr lang="en-US" dirty="0"/>
          </a:p>
        </p:txBody>
      </p:sp>
    </p:spTree>
    <p:extLst>
      <p:ext uri="{BB962C8B-B14F-4D97-AF65-F5344CB8AC3E}">
        <p14:creationId xmlns:p14="http://schemas.microsoft.com/office/powerpoint/2010/main" val="2460565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5122" name="Picture 2" descr="https://3b1b-posts.us-east-1.linodeobjects.com/content/lessons/2024/gpt/embedding.png"/>
          <p:cNvPicPr>
            <a:picLocks noGrp="1" noChangeAspect="1" noChangeArrowheads="1"/>
          </p:cNvPicPr>
          <p:nvPr>
            <p:ph idx="1"/>
          </p:nvPr>
        </p:nvPicPr>
        <p:blipFill>
          <a:blip r:embed="rId2">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rcRect/>
          <a:stretch>
            <a:fillRect/>
          </a:stretch>
        </p:blipFill>
        <p:spPr bwMode="auto">
          <a:xfrm>
            <a:off x="1822057" y="1825625"/>
            <a:ext cx="8547885"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72509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Direction</a:t>
            </a:r>
          </a:p>
        </p:txBody>
      </p:sp>
      <p:sp>
        <p:nvSpPr>
          <p:cNvPr id="3" name="Content Placeholder 2"/>
          <p:cNvSpPr>
            <a:spLocks noGrp="1"/>
          </p:cNvSpPr>
          <p:nvPr>
            <p:ph idx="1"/>
          </p:nvPr>
        </p:nvSpPr>
        <p:spPr/>
        <p:txBody>
          <a:bodyPr/>
          <a:lstStyle/>
          <a:p>
            <a:r>
              <a:rPr lang="en-US" dirty="0"/>
              <a:t>Similar words are close together</a:t>
            </a:r>
            <a:r>
              <a:rPr lang="en-US" dirty="0" smtClean="0"/>
              <a:t>.</a:t>
            </a:r>
          </a:p>
          <a:p>
            <a:r>
              <a:rPr lang="en-US" dirty="0" smtClean="0"/>
              <a:t>Directions </a:t>
            </a:r>
            <a:r>
              <a:rPr lang="en-US" dirty="0"/>
              <a:t>in space start to have meaning</a:t>
            </a:r>
            <a:r>
              <a:rPr lang="en-US" dirty="0" smtClean="0"/>
              <a:t>.</a:t>
            </a:r>
            <a:endParaRPr lang="en-IN" dirty="0"/>
          </a:p>
          <a:p>
            <a:r>
              <a:rPr lang="en-US" dirty="0"/>
              <a:t>he model finds a </a:t>
            </a:r>
            <a:r>
              <a:rPr lang="en-US" b="1" dirty="0"/>
              <a:t>structure</a:t>
            </a:r>
            <a:r>
              <a:rPr lang="en-US" dirty="0"/>
              <a:t> where:</a:t>
            </a:r>
          </a:p>
          <a:p>
            <a:r>
              <a:rPr lang="en-US" dirty="0"/>
              <a:t>Groups of words form </a:t>
            </a:r>
            <a:r>
              <a:rPr lang="en-US" b="1" dirty="0"/>
              <a:t>clusters</a:t>
            </a:r>
            <a:r>
              <a:rPr lang="en-US" dirty="0"/>
              <a:t>.</a:t>
            </a:r>
          </a:p>
          <a:p>
            <a:r>
              <a:rPr lang="en-US" dirty="0"/>
              <a:t>Specific </a:t>
            </a:r>
            <a:r>
              <a:rPr lang="en-US" b="1" dirty="0"/>
              <a:t>directions</a:t>
            </a:r>
            <a:r>
              <a:rPr lang="en-US" dirty="0"/>
              <a:t> in space represent concepts like:</a:t>
            </a:r>
          </a:p>
          <a:p>
            <a:pPr lvl="1"/>
            <a:r>
              <a:rPr lang="en-US" dirty="0"/>
              <a:t>Size</a:t>
            </a:r>
          </a:p>
          <a:p>
            <a:pPr lvl="1"/>
            <a:r>
              <a:rPr lang="en-US" dirty="0"/>
              <a:t>Royalty</a:t>
            </a:r>
          </a:p>
          <a:p>
            <a:pPr lvl="1"/>
            <a:r>
              <a:rPr lang="en-US" dirty="0"/>
              <a:t>Location</a:t>
            </a:r>
          </a:p>
          <a:p>
            <a:pPr lvl="1"/>
            <a:r>
              <a:rPr lang="en-US" dirty="0"/>
              <a:t>Emotion</a:t>
            </a:r>
          </a:p>
          <a:p>
            <a:endParaRPr lang="en-IN" dirty="0"/>
          </a:p>
        </p:txBody>
      </p:sp>
    </p:spTree>
    <p:extLst>
      <p:ext uri="{BB962C8B-B14F-4D97-AF65-F5344CB8AC3E}">
        <p14:creationId xmlns:p14="http://schemas.microsoft.com/office/powerpoint/2010/main" val="10045980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dirty="0"/>
              <a:t>Imagine there is a direction in vector space where:</a:t>
            </a:r>
          </a:p>
          <a:p>
            <a:r>
              <a:rPr lang="en-US" dirty="0"/>
              <a:t>Moving </a:t>
            </a:r>
            <a:r>
              <a:rPr lang="en-US" b="1" dirty="0"/>
              <a:t>forward</a:t>
            </a:r>
            <a:r>
              <a:rPr lang="en-US" dirty="0"/>
              <a:t> means </a:t>
            </a:r>
            <a:r>
              <a:rPr lang="en-US" b="1" dirty="0"/>
              <a:t>bigger</a:t>
            </a:r>
            <a:r>
              <a:rPr lang="en-US" dirty="0"/>
              <a:t>.</a:t>
            </a:r>
          </a:p>
          <a:p>
            <a:r>
              <a:rPr lang="en-US" dirty="0"/>
              <a:t>Moving </a:t>
            </a:r>
            <a:r>
              <a:rPr lang="en-US" b="1" dirty="0"/>
              <a:t>backward</a:t>
            </a:r>
            <a:r>
              <a:rPr lang="en-US" dirty="0"/>
              <a:t> means </a:t>
            </a:r>
            <a:r>
              <a:rPr lang="en-US" b="1" dirty="0"/>
              <a:t>smaller</a:t>
            </a:r>
            <a:r>
              <a:rPr lang="en-US" dirty="0"/>
              <a:t>.</a:t>
            </a:r>
          </a:p>
          <a:p>
            <a:r>
              <a:rPr lang="en-US" dirty="0"/>
              <a:t>So if you take the vector for </a:t>
            </a:r>
            <a:r>
              <a:rPr lang="en-US" b="1" dirty="0"/>
              <a:t>mouse</a:t>
            </a:r>
            <a:r>
              <a:rPr lang="en-US" dirty="0"/>
              <a:t> and move in the "size" direction, you might reach </a:t>
            </a:r>
            <a:r>
              <a:rPr lang="en-US" b="1" dirty="0"/>
              <a:t>cat</a:t>
            </a:r>
            <a:r>
              <a:rPr lang="en-US" dirty="0"/>
              <a:t>, then </a:t>
            </a:r>
            <a:r>
              <a:rPr lang="en-US" b="1" dirty="0"/>
              <a:t>tiger</a:t>
            </a:r>
            <a:r>
              <a:rPr lang="en-US" dirty="0"/>
              <a:t>, then </a:t>
            </a:r>
            <a:r>
              <a:rPr lang="en-US" b="1" dirty="0"/>
              <a:t>elephant</a:t>
            </a:r>
            <a:r>
              <a:rPr lang="en-US" dirty="0"/>
              <a:t>.</a:t>
            </a:r>
          </a:p>
        </p:txBody>
      </p:sp>
    </p:spTree>
    <p:extLst>
      <p:ext uri="{BB962C8B-B14F-4D97-AF65-F5344CB8AC3E}">
        <p14:creationId xmlns:p14="http://schemas.microsoft.com/office/powerpoint/2010/main" val="37827892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b="1" dirty="0"/>
              <a:t>Concept of Royalty</a:t>
            </a:r>
          </a:p>
          <a:p>
            <a:r>
              <a:rPr lang="en-US" dirty="0"/>
              <a:t>There might be a direction where:</a:t>
            </a:r>
          </a:p>
          <a:p>
            <a:r>
              <a:rPr lang="en-US" dirty="0"/>
              <a:t>Starting from </a:t>
            </a:r>
            <a:r>
              <a:rPr lang="en-US" b="1" dirty="0"/>
              <a:t>man</a:t>
            </a:r>
            <a:r>
              <a:rPr lang="en-US" dirty="0"/>
              <a:t> and moving in the "royalty" direction gives you </a:t>
            </a:r>
            <a:r>
              <a:rPr lang="en-US" b="1" dirty="0"/>
              <a:t>king</a:t>
            </a:r>
            <a:r>
              <a:rPr lang="en-US" dirty="0"/>
              <a:t>.</a:t>
            </a:r>
          </a:p>
          <a:p>
            <a:r>
              <a:rPr lang="en-US" dirty="0"/>
              <a:t>Starting from </a:t>
            </a:r>
            <a:r>
              <a:rPr lang="en-US" b="1" dirty="0"/>
              <a:t>woman</a:t>
            </a:r>
            <a:r>
              <a:rPr lang="en-US" dirty="0"/>
              <a:t> and moving in the same direction gives you </a:t>
            </a:r>
            <a:r>
              <a:rPr lang="en-US" b="1" dirty="0"/>
              <a:t>queen</a:t>
            </a:r>
            <a:r>
              <a:rPr lang="en-US" dirty="0"/>
              <a:t>.</a:t>
            </a:r>
          </a:p>
        </p:txBody>
      </p:sp>
    </p:spTree>
    <p:extLst>
      <p:ext uri="{BB962C8B-B14F-4D97-AF65-F5344CB8AC3E}">
        <p14:creationId xmlns:p14="http://schemas.microsoft.com/office/powerpoint/2010/main" val="40750760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b="1" dirty="0"/>
              <a:t>Location</a:t>
            </a:r>
          </a:p>
          <a:p>
            <a:r>
              <a:rPr lang="en-US" dirty="0"/>
              <a:t>Similarly, there could be a direction that represents </a:t>
            </a:r>
            <a:r>
              <a:rPr lang="en-US" b="1" dirty="0"/>
              <a:t>geography</a:t>
            </a:r>
            <a:r>
              <a:rPr lang="en-US" dirty="0"/>
              <a:t>.</a:t>
            </a:r>
          </a:p>
          <a:p>
            <a:r>
              <a:rPr lang="en-US" dirty="0"/>
              <a:t>Moving along that direction might relate words like:</a:t>
            </a:r>
          </a:p>
          <a:p>
            <a:pPr lvl="1"/>
            <a:r>
              <a:rPr lang="en-US" b="1" dirty="0"/>
              <a:t>city</a:t>
            </a:r>
            <a:r>
              <a:rPr lang="en-US" dirty="0"/>
              <a:t>, </a:t>
            </a:r>
            <a:r>
              <a:rPr lang="en-US" b="1" dirty="0"/>
              <a:t>village</a:t>
            </a:r>
            <a:r>
              <a:rPr lang="en-US" dirty="0"/>
              <a:t>, </a:t>
            </a:r>
            <a:r>
              <a:rPr lang="en-US" b="1" dirty="0"/>
              <a:t>country</a:t>
            </a:r>
            <a:r>
              <a:rPr lang="en-US" dirty="0"/>
              <a:t>, </a:t>
            </a:r>
            <a:r>
              <a:rPr lang="en-US" b="1" dirty="0"/>
              <a:t>continent</a:t>
            </a:r>
            <a:r>
              <a:rPr lang="en-US" dirty="0" smtClean="0"/>
              <a:t>.</a:t>
            </a:r>
          </a:p>
          <a:p>
            <a:pPr lvl="1"/>
            <a:endParaRPr lang="en-US" dirty="0"/>
          </a:p>
          <a:p>
            <a:pPr lvl="1"/>
            <a:endParaRPr lang="en-US" dirty="0"/>
          </a:p>
        </p:txBody>
      </p:sp>
    </p:spTree>
    <p:extLst>
      <p:ext uri="{BB962C8B-B14F-4D97-AF65-F5344CB8AC3E}">
        <p14:creationId xmlns:p14="http://schemas.microsoft.com/office/powerpoint/2010/main" val="24577215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dirty="0"/>
              <a:t>The Word "</a:t>
            </a:r>
            <a:r>
              <a:rPr lang="en-US" dirty="0" smtClean="0"/>
              <a:t>Tower“</a:t>
            </a:r>
          </a:p>
          <a:p>
            <a:r>
              <a:rPr lang="en-US" dirty="0" err="1" smtClean="0"/>
              <a:t>Visual:Show</a:t>
            </a:r>
            <a:r>
              <a:rPr lang="en-US" dirty="0" smtClean="0"/>
              <a:t> </a:t>
            </a:r>
            <a:r>
              <a:rPr lang="en-US" dirty="0"/>
              <a:t>a search for words similar to "tower</a:t>
            </a:r>
            <a:r>
              <a:rPr lang="en-US" dirty="0" smtClean="0"/>
              <a:t>".</a:t>
            </a:r>
          </a:p>
          <a:p>
            <a:r>
              <a:rPr lang="en-US" dirty="0" smtClean="0"/>
              <a:t>The </a:t>
            </a:r>
            <a:r>
              <a:rPr lang="en-US" dirty="0"/>
              <a:t>model returns</a:t>
            </a:r>
            <a:r>
              <a:rPr lang="en-US" dirty="0" smtClean="0"/>
              <a:t>:</a:t>
            </a:r>
          </a:p>
          <a:p>
            <a:r>
              <a:rPr lang="en-US" dirty="0" smtClean="0"/>
              <a:t>castle </a:t>
            </a:r>
          </a:p>
          <a:p>
            <a:r>
              <a:rPr lang="en-US" dirty="0" smtClean="0"/>
              <a:t>spire </a:t>
            </a:r>
          </a:p>
          <a:p>
            <a:r>
              <a:rPr lang="en-US" dirty="0" smtClean="0"/>
              <a:t>fortress </a:t>
            </a:r>
          </a:p>
          <a:p>
            <a:r>
              <a:rPr lang="en-US" dirty="0" smtClean="0"/>
              <a:t>skyscraper </a:t>
            </a:r>
          </a:p>
          <a:p>
            <a:r>
              <a:rPr lang="en-US" dirty="0" smtClean="0"/>
              <a:t>All </a:t>
            </a:r>
            <a:r>
              <a:rPr lang="en-US" dirty="0"/>
              <a:t>of them share the same vibe (buildings, tall structures).</a:t>
            </a:r>
            <a:endParaRPr lang="en-IN" dirty="0"/>
          </a:p>
        </p:txBody>
      </p:sp>
    </p:spTree>
    <p:extLst>
      <p:ext uri="{BB962C8B-B14F-4D97-AF65-F5344CB8AC3E}">
        <p14:creationId xmlns:p14="http://schemas.microsoft.com/office/powerpoint/2010/main" val="3882308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7172" name="Picture 4" descr="https://3b1b-posts.us-east-1.linodeobjects.com/content/lessons/2024/gpt/tower.png"/>
          <p:cNvPicPr>
            <a:picLocks noGrp="1" noChangeAspect="1" noChangeArrowheads="1"/>
          </p:cNvPicPr>
          <p:nvPr>
            <p:ph idx="1"/>
          </p:nvPr>
        </p:nvPicPr>
        <p:blipFill>
          <a:blip r:embed="rId2" cstate="print">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rcRect/>
          <a:stretch>
            <a:fillRect/>
          </a:stretch>
        </p:blipFill>
        <p:spPr bwMode="auto">
          <a:xfrm>
            <a:off x="2067998" y="1825625"/>
            <a:ext cx="8056003"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66284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8194" name="Picture 2" descr="https://3b1b-posts.us-east-1.linodeobjects.com/content/lessons/2024/gpt/queen.png"/>
          <p:cNvPicPr>
            <a:picLocks noGrp="1" noChangeAspect="1" noChangeArrowheads="1"/>
          </p:cNvPicPr>
          <p:nvPr>
            <p:ph idx="1"/>
          </p:nvPr>
        </p:nvPicPr>
        <p:blipFill>
          <a:blip r:embed="rId2" cstate="print">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rcRect/>
          <a:stretch>
            <a:fillRect/>
          </a:stretch>
        </p:blipFill>
        <p:spPr bwMode="auto">
          <a:xfrm>
            <a:off x="2016621" y="1825625"/>
            <a:ext cx="8158758"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15645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9218" name="Picture 2" descr="https://3b1b-posts.us-east-1.linodeobjects.com/content/lessons/2024/gpt/italy.png"/>
          <p:cNvPicPr>
            <a:picLocks noGrp="1" noChangeAspect="1" noChangeArrowheads="1"/>
          </p:cNvPicPr>
          <p:nvPr>
            <p:ph idx="1"/>
          </p:nvPr>
        </p:nvPicPr>
        <p:blipFill>
          <a:blip r:embed="rId2">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rcRect/>
          <a:stretch>
            <a:fillRect/>
          </a:stretch>
        </p:blipFill>
        <p:spPr bwMode="auto">
          <a:xfrm>
            <a:off x="2039931" y="1825625"/>
            <a:ext cx="8112137"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6890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Transformer</a:t>
            </a:r>
          </a:p>
        </p:txBody>
      </p:sp>
      <p:sp>
        <p:nvSpPr>
          <p:cNvPr id="3" name="Content Placeholder 2"/>
          <p:cNvSpPr>
            <a:spLocks noGrp="1"/>
          </p:cNvSpPr>
          <p:nvPr>
            <p:ph idx="1"/>
          </p:nvPr>
        </p:nvSpPr>
        <p:spPr/>
        <p:txBody>
          <a:bodyPr/>
          <a:lstStyle/>
          <a:p>
            <a:pPr algn="just"/>
            <a:r>
              <a:rPr lang="en-US" dirty="0"/>
              <a:t>A </a:t>
            </a:r>
            <a:r>
              <a:rPr lang="en-US" b="1" dirty="0"/>
              <a:t>transformer</a:t>
            </a:r>
            <a:r>
              <a:rPr lang="en-US" dirty="0"/>
              <a:t> is a special kind of neural network, a </a:t>
            </a:r>
            <a:r>
              <a:rPr lang="en-US" i="1" dirty="0"/>
              <a:t>Machine Learning Model</a:t>
            </a:r>
            <a:r>
              <a:rPr lang="en-US" dirty="0"/>
              <a:t>. There are a wide variety of models that can be built using </a:t>
            </a:r>
            <a:r>
              <a:rPr lang="en-US" b="1" dirty="0"/>
              <a:t>transformers</a:t>
            </a:r>
            <a:r>
              <a:rPr lang="en-US" dirty="0"/>
              <a:t>: voice-to-text, text-to-voice, text-to-image, machine translation, and many more. </a:t>
            </a:r>
            <a:endParaRPr lang="en-US" dirty="0" smtClean="0"/>
          </a:p>
          <a:p>
            <a:pPr algn="just"/>
            <a:r>
              <a:rPr lang="en-US" dirty="0" smtClean="0"/>
              <a:t>The </a:t>
            </a:r>
            <a:r>
              <a:rPr lang="en-US" dirty="0"/>
              <a:t>specific variant that we will focus on, which is the type that underlies tools like </a:t>
            </a:r>
            <a:r>
              <a:rPr lang="en-US" dirty="0" err="1"/>
              <a:t>ChatGPT</a:t>
            </a:r>
            <a:r>
              <a:rPr lang="en-US" dirty="0"/>
              <a:t>, will be a model trained to take in a piece of text, maybe even with some surrounding images or sound accompanying it, then produce a prediction of what comes next, in the form of a probability distribution over all chunks of text that might follow.</a:t>
            </a:r>
            <a:endParaRPr lang="en-IN" dirty="0"/>
          </a:p>
        </p:txBody>
      </p:sp>
    </p:spTree>
    <p:extLst>
      <p:ext uri="{BB962C8B-B14F-4D97-AF65-F5344CB8AC3E}">
        <p14:creationId xmlns:p14="http://schemas.microsoft.com/office/powerpoint/2010/main" val="42495565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Dot Product</a:t>
            </a:r>
          </a:p>
        </p:txBody>
      </p:sp>
      <p:sp>
        <p:nvSpPr>
          <p:cNvPr id="3" name="Content Placeholder 2"/>
          <p:cNvSpPr>
            <a:spLocks noGrp="1"/>
          </p:cNvSpPr>
          <p:nvPr>
            <p:ph idx="1"/>
          </p:nvPr>
        </p:nvSpPr>
        <p:spPr/>
        <p:txBody>
          <a:bodyPr/>
          <a:lstStyle/>
          <a:p>
            <a:r>
              <a:rPr lang="en-US" dirty="0"/>
              <a:t>Computationally, dot products involve multiplying all aligning components and adding the result</a:t>
            </a:r>
            <a:r>
              <a:rPr lang="en-US" dirty="0" smtClean="0"/>
              <a:t>.</a:t>
            </a:r>
          </a:p>
          <a:p>
            <a:r>
              <a:rPr lang="en-US" dirty="0" smtClean="0"/>
              <a:t> </a:t>
            </a:r>
            <a:r>
              <a:rPr lang="en-US" dirty="0"/>
              <a:t>Geometrically, the dot product is positive when the vectors point in a similar </a:t>
            </a:r>
            <a:r>
              <a:rPr lang="en-US" dirty="0" smtClean="0"/>
              <a:t>direction</a:t>
            </a:r>
          </a:p>
          <a:p>
            <a:r>
              <a:rPr lang="en-US" dirty="0"/>
              <a:t>Z</a:t>
            </a:r>
            <a:r>
              <a:rPr lang="en-US" dirty="0" smtClean="0"/>
              <a:t>ero </a:t>
            </a:r>
            <a:r>
              <a:rPr lang="en-US" dirty="0"/>
              <a:t>if they're </a:t>
            </a:r>
            <a:r>
              <a:rPr lang="en-US" i="1" dirty="0" smtClean="0"/>
              <a:t>perpendicular</a:t>
            </a:r>
            <a:endParaRPr lang="en-US" dirty="0" smtClean="0"/>
          </a:p>
          <a:p>
            <a:r>
              <a:rPr lang="en-US" dirty="0"/>
              <a:t>N</a:t>
            </a:r>
            <a:r>
              <a:rPr lang="en-US" dirty="0" smtClean="0"/>
              <a:t>egative </a:t>
            </a:r>
            <a:r>
              <a:rPr lang="en-US" dirty="0"/>
              <a:t>when they point in opposite directions.</a:t>
            </a:r>
            <a:endParaRPr lang="en-IN" dirty="0"/>
          </a:p>
        </p:txBody>
      </p:sp>
    </p:spTree>
    <p:extLst>
      <p:ext uri="{BB962C8B-B14F-4D97-AF65-F5344CB8AC3E}">
        <p14:creationId xmlns:p14="http://schemas.microsoft.com/office/powerpoint/2010/main" val="16069155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10242" name="Picture 2" descr="https://3b1b-posts.us-east-1.linodeobjects.com/content/lessons/2024/gpt/HowToDot.png"/>
          <p:cNvPicPr>
            <a:picLocks noGrp="1" noChangeAspect="1" noChangeArrowheads="1"/>
          </p:cNvPicPr>
          <p:nvPr>
            <p:ph idx="1"/>
          </p:nvPr>
        </p:nvPicPr>
        <p:blipFill>
          <a:blip r:embed="rId2" cstate="print">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rcRect/>
          <a:stretch>
            <a:fillRect/>
          </a:stretch>
        </p:blipFill>
        <p:spPr bwMode="auto">
          <a:xfrm>
            <a:off x="1744662" y="1825625"/>
            <a:ext cx="8702675"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69830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dirty="0"/>
              <a:t>In transformers, vectors don't just represent words</a:t>
            </a:r>
            <a:r>
              <a:rPr lang="en-US" dirty="0" smtClean="0"/>
              <a:t>.</a:t>
            </a:r>
          </a:p>
          <a:p>
            <a:r>
              <a:rPr lang="en-US" dirty="0" smtClean="0"/>
              <a:t>They </a:t>
            </a:r>
            <a:r>
              <a:rPr lang="en-US" dirty="0"/>
              <a:t>also capture</a:t>
            </a:r>
            <a:r>
              <a:rPr lang="en-US" dirty="0" smtClean="0"/>
              <a:t>:</a:t>
            </a:r>
          </a:p>
          <a:p>
            <a:r>
              <a:rPr lang="en-US" dirty="0" smtClean="0"/>
              <a:t>Position </a:t>
            </a:r>
            <a:r>
              <a:rPr lang="en-US" dirty="0"/>
              <a:t>of the word</a:t>
            </a:r>
            <a:r>
              <a:rPr lang="en-US" dirty="0" smtClean="0"/>
              <a:t>.</a:t>
            </a:r>
          </a:p>
          <a:p>
            <a:r>
              <a:rPr lang="en-US" dirty="0" smtClean="0"/>
              <a:t>Context </a:t>
            </a:r>
            <a:r>
              <a:rPr lang="en-US" dirty="0"/>
              <a:t>around the word.</a:t>
            </a:r>
            <a:endParaRPr lang="en-IN" dirty="0"/>
          </a:p>
        </p:txBody>
      </p:sp>
    </p:spTree>
    <p:extLst>
      <p:ext uri="{BB962C8B-B14F-4D97-AF65-F5344CB8AC3E}">
        <p14:creationId xmlns:p14="http://schemas.microsoft.com/office/powerpoint/2010/main" val="39595920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How Does Context Work?</a:t>
            </a:r>
            <a:endParaRPr lang="en-US" b="1" dirty="0"/>
          </a:p>
        </p:txBody>
      </p:sp>
      <p:sp>
        <p:nvSpPr>
          <p:cNvPr id="3" name="Content Placeholder 2"/>
          <p:cNvSpPr>
            <a:spLocks noGrp="1"/>
          </p:cNvSpPr>
          <p:nvPr>
            <p:ph idx="1"/>
          </p:nvPr>
        </p:nvSpPr>
        <p:spPr/>
        <p:txBody>
          <a:bodyPr>
            <a:normAutofit/>
          </a:bodyPr>
          <a:lstStyle/>
          <a:p>
            <a:r>
              <a:rPr lang="en-US" sz="3600" dirty="0" smtClean="0"/>
              <a:t>Example</a:t>
            </a:r>
            <a:r>
              <a:rPr lang="en-US" sz="3600" dirty="0"/>
              <a:t>: The word </a:t>
            </a:r>
            <a:r>
              <a:rPr lang="en-US" sz="3600" b="1" dirty="0"/>
              <a:t>"king"</a:t>
            </a:r>
            <a:r>
              <a:rPr lang="en-US" sz="3600" dirty="0"/>
              <a:t>.</a:t>
            </a:r>
          </a:p>
          <a:p>
            <a:pPr lvl="1"/>
            <a:r>
              <a:rPr lang="en-US" sz="3200" dirty="0"/>
              <a:t>Initial vector = basic meaning of </a:t>
            </a:r>
            <a:r>
              <a:rPr lang="en-US" sz="3200" i="1" dirty="0"/>
              <a:t>king</a:t>
            </a:r>
            <a:r>
              <a:rPr lang="en-US" sz="3200" dirty="0"/>
              <a:t>.</a:t>
            </a:r>
          </a:p>
          <a:p>
            <a:pPr lvl="1"/>
            <a:r>
              <a:rPr lang="en-US" sz="3200" dirty="0"/>
              <a:t>After passing through the transformer layers, it becomes:</a:t>
            </a:r>
          </a:p>
          <a:p>
            <a:pPr lvl="2"/>
            <a:r>
              <a:rPr lang="en-US" sz="2800" dirty="0"/>
              <a:t>A king from </a:t>
            </a:r>
            <a:r>
              <a:rPr lang="en-US" sz="2800" b="1" dirty="0"/>
              <a:t>Scotland</a:t>
            </a:r>
            <a:r>
              <a:rPr lang="en-US" sz="2800" dirty="0"/>
              <a:t>.</a:t>
            </a:r>
          </a:p>
          <a:p>
            <a:pPr lvl="2"/>
            <a:r>
              <a:rPr lang="en-US" sz="2800" dirty="0"/>
              <a:t>Who </a:t>
            </a:r>
            <a:r>
              <a:rPr lang="en-US" sz="2800" b="1" dirty="0"/>
              <a:t>murdered</a:t>
            </a:r>
            <a:r>
              <a:rPr lang="en-US" sz="2800" dirty="0"/>
              <a:t> the previous king.</a:t>
            </a:r>
          </a:p>
          <a:p>
            <a:pPr lvl="2"/>
            <a:r>
              <a:rPr lang="en-US" sz="2800" dirty="0"/>
              <a:t>Described in </a:t>
            </a:r>
            <a:r>
              <a:rPr lang="en-US" sz="2800" b="1" dirty="0"/>
              <a:t>Shakespearean</a:t>
            </a:r>
            <a:r>
              <a:rPr lang="en-US" sz="2800" dirty="0"/>
              <a:t> language.</a:t>
            </a:r>
          </a:p>
          <a:p>
            <a:r>
              <a:rPr lang="en-US" sz="3600" dirty="0"/>
              <a:t>This happens because transformers allow the vector to </a:t>
            </a:r>
            <a:r>
              <a:rPr lang="en-US" sz="3600" b="1" dirty="0"/>
              <a:t>absorb</a:t>
            </a:r>
            <a:r>
              <a:rPr lang="en-US" sz="3600" dirty="0"/>
              <a:t> meaning from the sentence.</a:t>
            </a:r>
          </a:p>
        </p:txBody>
      </p:sp>
    </p:spTree>
    <p:extLst>
      <p:ext uri="{BB962C8B-B14F-4D97-AF65-F5344CB8AC3E}">
        <p14:creationId xmlns:p14="http://schemas.microsoft.com/office/powerpoint/2010/main" val="28498195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b="1" dirty="0"/>
              <a:t>Why is Context Important?</a:t>
            </a:r>
          </a:p>
          <a:p>
            <a:r>
              <a:rPr lang="en-US" dirty="0"/>
              <a:t>Meaning of words like </a:t>
            </a:r>
            <a:r>
              <a:rPr lang="en-US" b="1" dirty="0"/>
              <a:t>"quill"</a:t>
            </a:r>
            <a:r>
              <a:rPr lang="en-US" dirty="0"/>
              <a:t> changes:</a:t>
            </a:r>
          </a:p>
          <a:p>
            <a:pPr lvl="1"/>
            <a:r>
              <a:rPr lang="en-US" dirty="0" smtClean="0"/>
              <a:t> </a:t>
            </a:r>
            <a:r>
              <a:rPr lang="en-US" dirty="0"/>
              <a:t>Hedgehog quill (animal).</a:t>
            </a:r>
          </a:p>
          <a:p>
            <a:pPr lvl="1"/>
            <a:r>
              <a:rPr lang="en-US" dirty="0" smtClean="0"/>
              <a:t> </a:t>
            </a:r>
            <a:r>
              <a:rPr lang="en-US" dirty="0"/>
              <a:t>Quill as a pen (writing tool).</a:t>
            </a:r>
          </a:p>
          <a:p>
            <a:r>
              <a:rPr lang="en-US" dirty="0"/>
              <a:t>Only </a:t>
            </a:r>
            <a:r>
              <a:rPr lang="en-US" b="1" dirty="0"/>
              <a:t>context</a:t>
            </a:r>
            <a:r>
              <a:rPr lang="en-US" dirty="0"/>
              <a:t> tells the model which one you mean</a:t>
            </a:r>
            <a:r>
              <a:rPr lang="en-US" dirty="0" smtClean="0"/>
              <a:t>.</a:t>
            </a:r>
            <a:endParaRPr lang="en-US" dirty="0"/>
          </a:p>
          <a:p>
            <a:r>
              <a:rPr lang="en-US" dirty="0"/>
              <a:t>At first</a:t>
            </a:r>
            <a:r>
              <a:rPr lang="en-US" dirty="0" smtClean="0"/>
              <a:t>: Each </a:t>
            </a:r>
            <a:r>
              <a:rPr lang="en-US" dirty="0"/>
              <a:t>vector is just a lookup from the embedding </a:t>
            </a:r>
            <a:r>
              <a:rPr lang="en-US" dirty="0" err="1" smtClean="0"/>
              <a:t>matrix.No</a:t>
            </a:r>
            <a:r>
              <a:rPr lang="en-US" dirty="0" smtClean="0"/>
              <a:t> </a:t>
            </a:r>
            <a:r>
              <a:rPr lang="en-US" dirty="0"/>
              <a:t>context, just the basic word</a:t>
            </a:r>
            <a:r>
              <a:rPr lang="en-US" dirty="0" smtClean="0"/>
              <a:t>.</a:t>
            </a:r>
          </a:p>
          <a:p>
            <a:r>
              <a:rPr lang="en-US" dirty="0" smtClean="0"/>
              <a:t>After </a:t>
            </a:r>
            <a:r>
              <a:rPr lang="en-US" dirty="0"/>
              <a:t>layers</a:t>
            </a:r>
            <a:r>
              <a:rPr lang="en-US" dirty="0" smtClean="0"/>
              <a:t>:</a:t>
            </a:r>
          </a:p>
          <a:p>
            <a:r>
              <a:rPr lang="en-US" dirty="0" smtClean="0"/>
              <a:t>Vectors </a:t>
            </a:r>
            <a:r>
              <a:rPr lang="en-US" dirty="0"/>
              <a:t>become contextualized, rich with sentence meaning.</a:t>
            </a:r>
          </a:p>
        </p:txBody>
      </p:sp>
    </p:spTree>
    <p:extLst>
      <p:ext uri="{BB962C8B-B14F-4D97-AF65-F5344CB8AC3E}">
        <p14:creationId xmlns:p14="http://schemas.microsoft.com/office/powerpoint/2010/main" val="32594625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US" b="1" dirty="0"/>
              <a:t>Limitation - Context Size</a:t>
            </a:r>
            <a:endParaRPr lang="en-US" dirty="0"/>
          </a:p>
          <a:p>
            <a:r>
              <a:rPr lang="en-US" dirty="0"/>
              <a:t>GPT-3's context size = 2048 tokens.</a:t>
            </a:r>
          </a:p>
          <a:p>
            <a:pPr lvl="1"/>
            <a:r>
              <a:rPr lang="en-US" dirty="0"/>
              <a:t>It can only look at this many words at once.</a:t>
            </a:r>
          </a:p>
          <a:p>
            <a:r>
              <a:rPr lang="en-US" dirty="0"/>
              <a:t>Older models would "forget" earlier parts in long texts.</a:t>
            </a:r>
          </a:p>
          <a:p>
            <a:r>
              <a:rPr lang="en-US" dirty="0"/>
              <a:t>Modern models are improving this limitation.</a:t>
            </a:r>
          </a:p>
        </p:txBody>
      </p:sp>
    </p:spTree>
    <p:extLst>
      <p:ext uri="{BB962C8B-B14F-4D97-AF65-F5344CB8AC3E}">
        <p14:creationId xmlns:p14="http://schemas.microsoft.com/office/powerpoint/2010/main" val="167573679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13314" name="Picture 2" descr="https://3b1b-posts.us-east-1.linodeobjects.com/content/lessons/2024/gpt/InitialContext.png"/>
          <p:cNvPicPr>
            <a:picLocks noGrp="1" noChangeAspect="1" noChangeArrowheads="1"/>
          </p:cNvPicPr>
          <p:nvPr>
            <p:ph idx="1"/>
          </p:nvPr>
        </p:nvPicPr>
        <p:blipFill>
          <a:blip r:embed="rId2">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rcRect/>
          <a:stretch>
            <a:fillRect/>
          </a:stretch>
        </p:blipFill>
        <p:spPr bwMode="auto">
          <a:xfrm>
            <a:off x="2020514" y="1825625"/>
            <a:ext cx="8150972"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13817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err="1"/>
              <a:t>Unembedding</a:t>
            </a:r>
            <a:endParaRPr lang="en-IN" dirty="0"/>
          </a:p>
        </p:txBody>
      </p:sp>
      <p:sp>
        <p:nvSpPr>
          <p:cNvPr id="4" name="Rectangle 1"/>
          <p:cNvSpPr>
            <a:spLocks noGrp="1" noChangeArrowheads="1"/>
          </p:cNvSpPr>
          <p:nvPr>
            <p:ph idx="1"/>
          </p:nvPr>
        </p:nvSpPr>
        <p:spPr bwMode="auto">
          <a:xfrm>
            <a:off x="838200" y="2170026"/>
            <a:ext cx="10515600" cy="36625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smtClean="0">
                <a:ln>
                  <a:noFill/>
                </a:ln>
                <a:solidFill>
                  <a:schemeClr val="tx1"/>
                </a:solidFill>
                <a:effectLst/>
                <a:latin typeface="Arial" panose="020B0604020202020204" pitchFamily="34" charset="0"/>
              </a:rPr>
              <a:t>Goal of the Transformer:</a:t>
            </a:r>
            <a:r>
              <a:rPr kumimoji="0" lang="en-US" altLang="en-US" sz="2400" b="0" i="0" u="none" strike="noStrike" cap="none" normalizeH="0" baseline="0" dirty="0" smtClean="0">
                <a:ln>
                  <a:noFill/>
                </a:ln>
                <a:solidFill>
                  <a:schemeClr val="tx1"/>
                </a:solidFill>
                <a:effectLst/>
                <a:latin typeface="Arial" panose="020B0604020202020204" pitchFamily="34" charset="0"/>
              </a:rPr>
              <a:t/>
            </a:r>
            <a:br>
              <a:rPr kumimoji="0" lang="en-US" altLang="en-US" sz="2400" b="0" i="0" u="none" strike="noStrike" cap="none" normalizeH="0" baseline="0" dirty="0" smtClean="0">
                <a:ln>
                  <a:noFill/>
                </a:ln>
                <a:solidFill>
                  <a:schemeClr val="tx1"/>
                </a:solidFill>
                <a:effectLst/>
                <a:latin typeface="Arial" panose="020B0604020202020204" pitchFamily="34" charset="0"/>
              </a:rPr>
            </a:br>
            <a:r>
              <a:rPr kumimoji="0" lang="en-US" altLang="en-US" sz="2400" b="0" i="0" u="none" strike="noStrike" cap="none" normalizeH="0" baseline="0" dirty="0" smtClean="0">
                <a:ln>
                  <a:noFill/>
                </a:ln>
                <a:solidFill>
                  <a:schemeClr val="tx1"/>
                </a:solidFill>
                <a:effectLst/>
                <a:latin typeface="Arial" panose="020B0604020202020204" pitchFamily="34" charset="0"/>
              </a:rPr>
              <a:t>Predict the next word based on context.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smtClean="0">
                <a:ln>
                  <a:noFill/>
                </a:ln>
                <a:solidFill>
                  <a:schemeClr val="tx1"/>
                </a:solidFill>
                <a:effectLst/>
                <a:latin typeface="Arial" panose="020B0604020202020204" pitchFamily="34" charset="0"/>
              </a:rPr>
              <a:t>Output:</a:t>
            </a:r>
            <a:r>
              <a:rPr kumimoji="0" lang="en-US" altLang="en-US" sz="2400" b="0" i="0" u="none" strike="noStrike" cap="none" normalizeH="0" baseline="0" dirty="0" smtClean="0">
                <a:ln>
                  <a:noFill/>
                </a:ln>
                <a:solidFill>
                  <a:schemeClr val="tx1"/>
                </a:solidFill>
                <a:effectLst/>
                <a:latin typeface="Arial" panose="020B0604020202020204" pitchFamily="34" charset="0"/>
              </a:rPr>
              <a:t/>
            </a:r>
            <a:br>
              <a:rPr kumimoji="0" lang="en-US" altLang="en-US" sz="2400" b="0" i="0" u="none" strike="noStrike" cap="none" normalizeH="0" baseline="0" dirty="0" smtClean="0">
                <a:ln>
                  <a:noFill/>
                </a:ln>
                <a:solidFill>
                  <a:schemeClr val="tx1"/>
                </a:solidFill>
                <a:effectLst/>
                <a:latin typeface="Arial" panose="020B0604020202020204" pitchFamily="34" charset="0"/>
              </a:rPr>
            </a:br>
            <a:r>
              <a:rPr kumimoji="0" lang="en-US" altLang="en-US" sz="2400" b="0" i="0" u="none" strike="noStrike" cap="none" normalizeH="0" baseline="0" dirty="0" smtClean="0">
                <a:ln>
                  <a:noFill/>
                </a:ln>
                <a:solidFill>
                  <a:schemeClr val="tx1"/>
                </a:solidFill>
                <a:effectLst/>
                <a:latin typeface="Arial" panose="020B0604020202020204" pitchFamily="34" charset="0"/>
              </a:rPr>
              <a:t>A probability distribution over all possible next words.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smtClean="0">
                <a:ln>
                  <a:noFill/>
                </a:ln>
                <a:solidFill>
                  <a:schemeClr val="tx1"/>
                </a:solidFill>
                <a:effectLst/>
                <a:latin typeface="Arial" panose="020B0604020202020204" pitchFamily="34" charset="0"/>
              </a:rPr>
              <a:t>Example Scenario:</a:t>
            </a:r>
            <a:r>
              <a:rPr kumimoji="0" lang="en-US" altLang="en-US" sz="2400" b="0" i="0" u="none" strike="noStrike" cap="none" normalizeH="0" baseline="0" dirty="0" smtClean="0">
                <a:ln>
                  <a:noFill/>
                </a:ln>
                <a:solidFill>
                  <a:schemeClr val="tx1"/>
                </a:solidFill>
                <a:effectLst/>
                <a:latin typeface="Arial" panose="020B0604020202020204" pitchFamily="34" charset="0"/>
              </a:rPr>
              <a:t/>
            </a:r>
            <a:br>
              <a:rPr kumimoji="0" lang="en-US" altLang="en-US" sz="2400" b="0" i="0" u="none" strike="noStrike" cap="none" normalizeH="0" baseline="0" dirty="0" smtClean="0">
                <a:ln>
                  <a:noFill/>
                </a:ln>
                <a:solidFill>
                  <a:schemeClr val="tx1"/>
                </a:solidFill>
                <a:effectLst/>
                <a:latin typeface="Arial" panose="020B0604020202020204" pitchFamily="34" charset="0"/>
              </a:rPr>
            </a:br>
            <a:r>
              <a:rPr kumimoji="0" lang="en-US" altLang="en-US" sz="2400" b="0" i="0" u="none" strike="noStrike" cap="none" normalizeH="0" baseline="0" dirty="0" smtClean="0">
                <a:ln>
                  <a:noFill/>
                </a:ln>
                <a:solidFill>
                  <a:schemeClr val="tx1"/>
                </a:solidFill>
                <a:effectLst/>
                <a:latin typeface="Arial" panose="020B0604020202020204" pitchFamily="34" charset="0"/>
              </a:rPr>
              <a:t>Input context:</a:t>
            </a:r>
            <a:br>
              <a:rPr kumimoji="0" lang="en-US" altLang="en-US" sz="2400" b="0" i="0" u="none" strike="noStrike" cap="none" normalizeH="0" baseline="0" dirty="0" smtClean="0">
                <a:ln>
                  <a:noFill/>
                </a:ln>
                <a:solidFill>
                  <a:schemeClr val="tx1"/>
                </a:solidFill>
                <a:effectLst/>
                <a:latin typeface="Arial" panose="020B0604020202020204" pitchFamily="34" charset="0"/>
              </a:rPr>
            </a:br>
            <a:r>
              <a:rPr kumimoji="0" lang="en-US" altLang="en-US" sz="3200" b="0" i="0" u="none" strike="noStrike" cap="none" normalizeH="0" baseline="0" dirty="0" smtClean="0">
                <a:ln>
                  <a:noFill/>
                </a:ln>
                <a:solidFill>
                  <a:schemeClr val="tx1"/>
                </a:solidFill>
                <a:effectLst/>
                <a:latin typeface="Arial Unicode MS"/>
              </a:rPr>
              <a:t>"Harry Potter's least favorite Professor is ..."</a:t>
            </a:r>
            <a:endParaRPr kumimoji="0" lang="en-US" altLang="en-US" sz="40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smtClean="0">
                <a:ln>
                  <a:noFill/>
                </a:ln>
                <a:solidFill>
                  <a:schemeClr val="tx1"/>
                </a:solidFill>
                <a:effectLst/>
                <a:latin typeface="Arial" panose="020B0604020202020204" pitchFamily="34" charset="0"/>
              </a:rPr>
              <a:t>What should the model do?</a:t>
            </a:r>
            <a:r>
              <a:rPr kumimoji="0" lang="en-US" altLang="en-US" sz="2400" b="0" i="0" u="none" strike="noStrike" cap="none" normalizeH="0" baseline="0" dirty="0" smtClean="0">
                <a:ln>
                  <a:noFill/>
                </a:ln>
                <a:solidFill>
                  <a:schemeClr val="tx1"/>
                </a:solidFill>
                <a:effectLst/>
                <a:latin typeface="Arial" panose="020B0604020202020204" pitchFamily="34" charset="0"/>
              </a:rPr>
              <a:t/>
            </a:r>
            <a:br>
              <a:rPr kumimoji="0" lang="en-US" altLang="en-US" sz="2400" b="0" i="0" u="none" strike="noStrike" cap="none" normalizeH="0" baseline="0" dirty="0" smtClean="0">
                <a:ln>
                  <a:noFill/>
                </a:ln>
                <a:solidFill>
                  <a:schemeClr val="tx1"/>
                </a:solidFill>
                <a:effectLst/>
                <a:latin typeface="Arial" panose="020B0604020202020204" pitchFamily="34" charset="0"/>
              </a:rPr>
            </a:br>
            <a:endParaRPr kumimoji="0" lang="en-US" altLang="en-US" sz="24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2468166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15362" name="Picture 2" descr="https://3b1b-posts.us-east-1.linodeobjects.com/content/lessons/2024/gpt/Snape.png"/>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654009" y="1825625"/>
            <a:ext cx="8883981"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06146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pPr marL="0" lvl="0" indent="0" eaLnBrk="0" fontAlgn="base" hangingPunct="0">
              <a:lnSpc>
                <a:spcPct val="100000"/>
              </a:lnSpc>
              <a:spcBef>
                <a:spcPct val="0"/>
              </a:spcBef>
              <a:spcAft>
                <a:spcPct val="0"/>
              </a:spcAft>
              <a:buFontTx/>
              <a:buChar char="•"/>
            </a:pPr>
            <a:r>
              <a:rPr lang="en-US" altLang="en-US" dirty="0">
                <a:latin typeface="Arial" panose="020B0604020202020204" pitchFamily="34" charset="0"/>
              </a:rPr>
              <a:t>The model will assign probabilities to words like:</a:t>
            </a:r>
          </a:p>
          <a:p>
            <a:pPr marL="0" lvl="0" indent="0" eaLnBrk="0" fontAlgn="base" hangingPunct="0">
              <a:lnSpc>
                <a:spcPct val="100000"/>
              </a:lnSpc>
              <a:spcBef>
                <a:spcPct val="0"/>
              </a:spcBef>
              <a:spcAft>
                <a:spcPct val="0"/>
              </a:spcAft>
              <a:buFontTx/>
              <a:buChar char="•"/>
            </a:pPr>
            <a:r>
              <a:rPr lang="en-US" altLang="en-US" dirty="0">
                <a:latin typeface="Arial" panose="020B0604020202020204" pitchFamily="34" charset="0"/>
              </a:rPr>
              <a:t>Snape → </a:t>
            </a:r>
            <a:r>
              <a:rPr lang="en-US" altLang="en-US" b="1" dirty="0">
                <a:latin typeface="Arial" panose="020B0604020202020204" pitchFamily="34" charset="0"/>
              </a:rPr>
              <a:t>high probability</a:t>
            </a:r>
            <a:endParaRPr lang="en-US" altLang="en-US" dirty="0">
              <a:latin typeface="Arial" panose="020B0604020202020204" pitchFamily="34" charset="0"/>
            </a:endParaRPr>
          </a:p>
          <a:p>
            <a:pPr marL="0" lvl="0" indent="0" eaLnBrk="0" fontAlgn="base" hangingPunct="0">
              <a:lnSpc>
                <a:spcPct val="100000"/>
              </a:lnSpc>
              <a:spcBef>
                <a:spcPct val="0"/>
              </a:spcBef>
              <a:spcAft>
                <a:spcPct val="0"/>
              </a:spcAft>
              <a:buFontTx/>
              <a:buChar char="•"/>
            </a:pPr>
            <a:r>
              <a:rPr lang="en-US" altLang="en-US" dirty="0">
                <a:latin typeface="Arial" panose="020B0604020202020204" pitchFamily="34" charset="0"/>
              </a:rPr>
              <a:t>McGonagall → lower probability</a:t>
            </a:r>
          </a:p>
          <a:p>
            <a:pPr marL="0" lvl="0" indent="0" eaLnBrk="0" fontAlgn="base" hangingPunct="0">
              <a:lnSpc>
                <a:spcPct val="100000"/>
              </a:lnSpc>
              <a:spcBef>
                <a:spcPct val="0"/>
              </a:spcBef>
              <a:spcAft>
                <a:spcPct val="0"/>
              </a:spcAft>
              <a:buFontTx/>
              <a:buChar char="•"/>
            </a:pPr>
            <a:r>
              <a:rPr lang="en-US" altLang="en-US" dirty="0">
                <a:latin typeface="Arial" panose="020B0604020202020204" pitchFamily="34" charset="0"/>
              </a:rPr>
              <a:t>Dumbledore → lower probability</a:t>
            </a:r>
          </a:p>
          <a:p>
            <a:pPr marL="0" lvl="0" indent="0" eaLnBrk="0" fontAlgn="base" hangingPunct="0">
              <a:lnSpc>
                <a:spcPct val="100000"/>
              </a:lnSpc>
              <a:spcBef>
                <a:spcPct val="0"/>
              </a:spcBef>
              <a:spcAft>
                <a:spcPct val="0"/>
              </a:spcAft>
              <a:buFontTx/>
              <a:buChar char="•"/>
            </a:pPr>
            <a:r>
              <a:rPr lang="en-US" altLang="en-US" dirty="0">
                <a:latin typeface="Arial" panose="020B0604020202020204" pitchFamily="34" charset="0"/>
              </a:rPr>
              <a:t>Chair → almost zero probability</a:t>
            </a:r>
          </a:p>
          <a:p>
            <a:pPr marL="0" lvl="0" indent="0" eaLnBrk="0" fontAlgn="base" hangingPunct="0">
              <a:lnSpc>
                <a:spcPct val="100000"/>
              </a:lnSpc>
              <a:spcBef>
                <a:spcPct val="0"/>
              </a:spcBef>
              <a:spcAft>
                <a:spcPct val="0"/>
              </a:spcAft>
              <a:buFontTx/>
              <a:buChar char="•"/>
            </a:pPr>
            <a:r>
              <a:rPr lang="en-US" altLang="en-US" b="1" dirty="0">
                <a:latin typeface="Arial" panose="020B0604020202020204" pitchFamily="34" charset="0"/>
              </a:rPr>
              <a:t>Result:</a:t>
            </a:r>
            <a:r>
              <a:rPr lang="en-US" altLang="en-US" dirty="0">
                <a:latin typeface="Arial" panose="020B0604020202020204" pitchFamily="34" charset="0"/>
              </a:rPr>
              <a:t/>
            </a:r>
            <a:br>
              <a:rPr lang="en-US" altLang="en-US" dirty="0">
                <a:latin typeface="Arial" panose="020B0604020202020204" pitchFamily="34" charset="0"/>
              </a:rPr>
            </a:br>
            <a:r>
              <a:rPr lang="en-US" altLang="en-US" dirty="0">
                <a:latin typeface="Arial" panose="020B0604020202020204" pitchFamily="34" charset="0"/>
              </a:rPr>
              <a:t>The word with the highest probability is selected as the predicted next word.</a:t>
            </a:r>
          </a:p>
        </p:txBody>
      </p:sp>
    </p:spTree>
    <p:extLst>
      <p:ext uri="{BB962C8B-B14F-4D97-AF65-F5344CB8AC3E}">
        <p14:creationId xmlns:p14="http://schemas.microsoft.com/office/powerpoint/2010/main" val="40110129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1028" name="Picture 4" descr="https://3b1b-posts.us-east-1.linodeobjects.com/content/lessons/2024/gpt/predict.png"/>
          <p:cNvPicPr>
            <a:picLocks noGrp="1" noChangeAspect="1" noChangeArrowheads="1"/>
          </p:cNvPicPr>
          <p:nvPr>
            <p:ph idx="1"/>
          </p:nvPr>
        </p:nvPicPr>
        <p:blipFill>
          <a:blip r:embed="rId2" cstate="print">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821975" y="1179444"/>
            <a:ext cx="9019330" cy="52228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13821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err="1"/>
              <a:t>Unembedding</a:t>
            </a:r>
            <a:r>
              <a:rPr lang="en-IN" dirty="0"/>
              <a:t> Matrix</a:t>
            </a:r>
          </a:p>
        </p:txBody>
      </p:sp>
      <p:sp>
        <p:nvSpPr>
          <p:cNvPr id="3" name="Content Placeholder 2"/>
          <p:cNvSpPr>
            <a:spLocks noGrp="1"/>
          </p:cNvSpPr>
          <p:nvPr>
            <p:ph idx="1"/>
          </p:nvPr>
        </p:nvSpPr>
        <p:spPr/>
        <p:txBody>
          <a:bodyPr/>
          <a:lstStyle/>
          <a:p>
            <a:r>
              <a:rPr lang="en-US" dirty="0"/>
              <a:t>Step 1:The last embedding vector goes through another matrix called the </a:t>
            </a:r>
            <a:r>
              <a:rPr lang="en-US" dirty="0" err="1"/>
              <a:t>Unembedding</a:t>
            </a:r>
            <a:r>
              <a:rPr lang="en-US" dirty="0"/>
              <a:t> Matrix (labeled as </a:t>
            </a:r>
            <a:r>
              <a:rPr lang="en-IN" i="1" dirty="0" smtClean="0"/>
              <a:t>Wu</a:t>
            </a:r>
            <a:r>
              <a:rPr lang="en-US" dirty="0" smtClean="0"/>
              <a:t>) </a:t>
            </a:r>
            <a:r>
              <a:rPr lang="en-US" dirty="0"/>
              <a:t>which produces ~50,000 values — one for each word/token</a:t>
            </a:r>
            <a:r>
              <a:rPr lang="en-US" dirty="0" smtClean="0"/>
              <a:t>.</a:t>
            </a:r>
          </a:p>
          <a:p>
            <a:r>
              <a:rPr lang="en-US" dirty="0" smtClean="0"/>
              <a:t>Step </a:t>
            </a:r>
            <a:r>
              <a:rPr lang="en-US" dirty="0"/>
              <a:t>2:These values are converted into a probability distribution using the </a:t>
            </a:r>
            <a:r>
              <a:rPr lang="en-US" dirty="0" err="1"/>
              <a:t>softmax</a:t>
            </a:r>
            <a:r>
              <a:rPr lang="en-US" dirty="0"/>
              <a:t> function</a:t>
            </a:r>
            <a:r>
              <a:rPr lang="en-US" dirty="0" smtClean="0"/>
              <a:t>.</a:t>
            </a:r>
          </a:p>
          <a:p>
            <a:r>
              <a:rPr lang="en-US" dirty="0" smtClean="0"/>
              <a:t>Question: Why </a:t>
            </a:r>
            <a:r>
              <a:rPr lang="en-US" dirty="0"/>
              <a:t>only use the last vector when others are full of context</a:t>
            </a:r>
            <a:r>
              <a:rPr lang="en-US" dirty="0" smtClean="0"/>
              <a:t>?</a:t>
            </a:r>
          </a:p>
          <a:p>
            <a:r>
              <a:rPr lang="en-US" dirty="0" smtClean="0"/>
              <a:t>Answer: Actually</a:t>
            </a:r>
            <a:r>
              <a:rPr lang="en-US" dirty="0"/>
              <a:t>, every vector in the final layer predicts the next word for its position. This makes training more efficient — we get thousands of predictions per input.</a:t>
            </a:r>
            <a:endParaRPr lang="en-IN" dirty="0"/>
          </a:p>
        </p:txBody>
      </p:sp>
    </p:spTree>
    <p:extLst>
      <p:ext uri="{BB962C8B-B14F-4D97-AF65-F5344CB8AC3E}">
        <p14:creationId xmlns:p14="http://schemas.microsoft.com/office/powerpoint/2010/main" val="90028359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17410" name="Picture 2" descr="https://3b1b-posts.us-east-1.linodeobjects.com/content/lessons/2024/gpt/WU.png"/>
          <p:cNvPicPr>
            <a:picLocks noGrp="1" noChangeAspect="1" noChangeArrowheads="1"/>
          </p:cNvPicPr>
          <p:nvPr>
            <p:ph idx="1"/>
          </p:nvPr>
        </p:nvPicPr>
        <p:blipFill>
          <a:blip r:embed="rId2" cstate="print">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rcRect/>
          <a:stretch>
            <a:fillRect/>
          </a:stretch>
        </p:blipFill>
        <p:spPr bwMode="auto">
          <a:xfrm>
            <a:off x="1855041" y="831713"/>
            <a:ext cx="8720194" cy="57256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709552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Grp="1" noChangeArrowheads="1"/>
          </p:cNvSpPr>
          <p:nvPr>
            <p:ph idx="1"/>
          </p:nvPr>
        </p:nvSpPr>
        <p:spPr bwMode="auto">
          <a:xfrm>
            <a:off x="838200" y="1243617"/>
            <a:ext cx="10823713" cy="55153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a:r>
              <a:rPr lang="en-US" dirty="0"/>
              <a:t>The </a:t>
            </a:r>
            <a:r>
              <a:rPr lang="en-US" b="1" dirty="0" err="1"/>
              <a:t>Unembedding</a:t>
            </a:r>
            <a:r>
              <a:rPr lang="en-US" b="1" dirty="0"/>
              <a:t> Matrix</a:t>
            </a:r>
            <a:r>
              <a:rPr lang="en-US" dirty="0"/>
              <a:t> has:</a:t>
            </a:r>
            <a:endParaRPr lang="en-IN" dirty="0"/>
          </a:p>
          <a:p>
            <a:pPr lvl="0"/>
            <a:r>
              <a:rPr lang="en-US" b="1" dirty="0"/>
              <a:t>50,257 rows</a:t>
            </a:r>
            <a:r>
              <a:rPr lang="en-US" dirty="0"/>
              <a:t> (one for each word/token)</a:t>
            </a:r>
            <a:endParaRPr lang="en-IN" dirty="0"/>
          </a:p>
          <a:p>
            <a:pPr lvl="0"/>
            <a:r>
              <a:rPr lang="en-US" b="1" dirty="0"/>
              <a:t>12,288 columns</a:t>
            </a:r>
            <a:r>
              <a:rPr lang="en-US" dirty="0"/>
              <a:t> (matching embedding dimensions)</a:t>
            </a:r>
            <a:endParaRPr lang="en-IN" dirty="0"/>
          </a:p>
          <a:p>
            <a:pPr lvl="0"/>
            <a:r>
              <a:rPr lang="en-US" dirty="0"/>
              <a:t>It is structurally similar to the </a:t>
            </a:r>
            <a:r>
              <a:rPr lang="en-US" b="1" dirty="0"/>
              <a:t>Embedding Matrix</a:t>
            </a:r>
            <a:r>
              <a:rPr lang="en-US" dirty="0"/>
              <a:t>, but </a:t>
            </a:r>
            <a:r>
              <a:rPr lang="en-US" b="1" dirty="0"/>
              <a:t>rows and columns are swapped</a:t>
            </a:r>
            <a:r>
              <a:rPr lang="en-US" dirty="0"/>
              <a:t>.</a:t>
            </a:r>
            <a:endParaRPr lang="en-IN" dirty="0"/>
          </a:p>
          <a:p>
            <a:pPr lvl="0"/>
            <a:r>
              <a:rPr lang="en-US" b="1" dirty="0"/>
              <a:t>Total Parameters in </a:t>
            </a:r>
            <a:r>
              <a:rPr lang="en-US" b="1" dirty="0" err="1"/>
              <a:t>Unembedding</a:t>
            </a:r>
            <a:r>
              <a:rPr lang="en-US" b="1" dirty="0"/>
              <a:t> Matrix:</a:t>
            </a:r>
            <a:r>
              <a:rPr lang="en-US" dirty="0"/>
              <a:t/>
            </a:r>
            <a:br>
              <a:rPr lang="en-US" dirty="0"/>
            </a:br>
            <a:r>
              <a:rPr lang="en-US" dirty="0"/>
              <a:t>≈ 617 million</a:t>
            </a:r>
            <a:endParaRPr lang="en-IN" dirty="0"/>
          </a:p>
          <a:p>
            <a:pPr lvl="0"/>
            <a:r>
              <a:rPr lang="en-US" b="1" dirty="0"/>
              <a:t>Current Parameter Count:</a:t>
            </a:r>
            <a:r>
              <a:rPr lang="en-US" dirty="0"/>
              <a:t/>
            </a:r>
            <a:br>
              <a:rPr lang="en-US" dirty="0"/>
            </a:br>
            <a:r>
              <a:rPr lang="en-US" dirty="0"/>
              <a:t>Just over </a:t>
            </a:r>
            <a:r>
              <a:rPr lang="en-US" b="1" dirty="0"/>
              <a:t>1 billion parameters</a:t>
            </a:r>
            <a:r>
              <a:rPr lang="en-US" dirty="0"/>
              <a:t> so far.</a:t>
            </a:r>
            <a:endParaRPr lang="en-IN" dirty="0"/>
          </a:p>
          <a:p>
            <a:pPr lvl="0"/>
            <a:r>
              <a:rPr lang="en-US" dirty="0"/>
              <a:t>Reminder:</a:t>
            </a:r>
            <a:br>
              <a:rPr lang="en-US" dirty="0"/>
            </a:br>
            <a:r>
              <a:rPr lang="en-US" dirty="0"/>
              <a:t>The full </a:t>
            </a:r>
            <a:r>
              <a:rPr lang="en-US" b="1" dirty="0"/>
              <a:t>GPT-3 model</a:t>
            </a:r>
            <a:r>
              <a:rPr lang="en-US" dirty="0"/>
              <a:t> has </a:t>
            </a:r>
            <a:r>
              <a:rPr lang="en-US" b="1" dirty="0"/>
              <a:t>175 billion parameters</a:t>
            </a:r>
            <a:r>
              <a:rPr lang="en-US" dirty="0"/>
              <a:t>, so this is still just a small part!</a:t>
            </a:r>
            <a:endParaRPr lang="en-IN" dirty="0"/>
          </a:p>
        </p:txBody>
      </p:sp>
    </p:spTree>
    <p:extLst>
      <p:ext uri="{BB962C8B-B14F-4D97-AF65-F5344CB8AC3E}">
        <p14:creationId xmlns:p14="http://schemas.microsoft.com/office/powerpoint/2010/main" val="20684078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err="1"/>
              <a:t>Softmax</a:t>
            </a:r>
            <a:endParaRPr lang="en-IN" dirty="0"/>
          </a:p>
        </p:txBody>
      </p:sp>
      <p:sp>
        <p:nvSpPr>
          <p:cNvPr id="3" name="Content Placeholder 2"/>
          <p:cNvSpPr>
            <a:spLocks noGrp="1"/>
          </p:cNvSpPr>
          <p:nvPr>
            <p:ph idx="1"/>
          </p:nvPr>
        </p:nvSpPr>
        <p:spPr>
          <a:xfrm>
            <a:off x="838200" y="1364974"/>
            <a:ext cx="10515600" cy="4811989"/>
          </a:xfrm>
        </p:spPr>
        <p:txBody>
          <a:bodyPr>
            <a:normAutofit/>
          </a:bodyPr>
          <a:lstStyle/>
          <a:p>
            <a:r>
              <a:rPr lang="en-IN" dirty="0" smtClean="0"/>
              <a:t>We </a:t>
            </a:r>
            <a:r>
              <a:rPr lang="en-IN" dirty="0"/>
              <a:t>need the model's output to become a </a:t>
            </a:r>
            <a:r>
              <a:rPr lang="en-IN" b="1" dirty="0"/>
              <a:t>probability distribution</a:t>
            </a:r>
            <a:r>
              <a:rPr lang="en-IN" dirty="0"/>
              <a:t> (values between 0 and 1, all adding up to exactly 1).</a:t>
            </a:r>
            <a:endParaRPr lang="en-IN" sz="2400" dirty="0"/>
          </a:p>
          <a:p>
            <a:r>
              <a:rPr lang="en-IN" dirty="0" smtClean="0"/>
              <a:t>However</a:t>
            </a:r>
            <a:r>
              <a:rPr lang="en-IN" dirty="0"/>
              <a:t>, the model naturally outputs </a:t>
            </a:r>
            <a:r>
              <a:rPr lang="en-IN" b="1" dirty="0"/>
              <a:t>random real numbers</a:t>
            </a:r>
            <a:r>
              <a:rPr lang="en-IN" dirty="0"/>
              <a:t> (negative, positive, bigger than 1, etc.).</a:t>
            </a:r>
            <a:endParaRPr lang="en-IN" sz="2400" dirty="0"/>
          </a:p>
          <a:p>
            <a:r>
              <a:rPr lang="en-IN" dirty="0" smtClean="0"/>
              <a:t>The </a:t>
            </a:r>
            <a:r>
              <a:rPr lang="en-IN" b="1" dirty="0" err="1"/>
              <a:t>Softmax</a:t>
            </a:r>
            <a:r>
              <a:rPr lang="en-IN" b="1" dirty="0"/>
              <a:t> function</a:t>
            </a:r>
            <a:r>
              <a:rPr lang="en-IN" dirty="0"/>
              <a:t> fixes this:</a:t>
            </a:r>
            <a:endParaRPr lang="en-IN" sz="2400" dirty="0"/>
          </a:p>
          <a:p>
            <a:pPr lvl="0"/>
            <a:r>
              <a:rPr lang="en-IN" dirty="0"/>
              <a:t>It transforms any list of numbers into a list where:</a:t>
            </a:r>
            <a:endParaRPr lang="en-IN" sz="2400" dirty="0"/>
          </a:p>
          <a:p>
            <a:pPr lvl="1"/>
            <a:r>
              <a:rPr lang="en-IN" dirty="0"/>
              <a:t>Every number is between </a:t>
            </a:r>
            <a:r>
              <a:rPr lang="en-IN" b="1" dirty="0"/>
              <a:t>0 and 1</a:t>
            </a:r>
            <a:r>
              <a:rPr lang="en-IN" dirty="0"/>
              <a:t>.</a:t>
            </a:r>
            <a:endParaRPr lang="en-IN" sz="2000" dirty="0"/>
          </a:p>
          <a:p>
            <a:pPr lvl="1"/>
            <a:r>
              <a:rPr lang="en-IN" dirty="0"/>
              <a:t>All numbers together </a:t>
            </a:r>
            <a:r>
              <a:rPr lang="en-IN" b="1" dirty="0"/>
              <a:t>sum to 1</a:t>
            </a:r>
            <a:r>
              <a:rPr lang="en-IN" dirty="0"/>
              <a:t>.</a:t>
            </a:r>
            <a:endParaRPr lang="en-IN" sz="2000" dirty="0"/>
          </a:p>
          <a:p>
            <a:r>
              <a:rPr lang="en-IN" dirty="0" smtClean="0"/>
              <a:t>This </a:t>
            </a:r>
            <a:r>
              <a:rPr lang="en-IN" dirty="0"/>
              <a:t>allows us to interpret the output as:</a:t>
            </a:r>
            <a:endParaRPr lang="en-IN" sz="2400" dirty="0"/>
          </a:p>
          <a:p>
            <a:pPr lvl="0"/>
            <a:r>
              <a:rPr lang="en-IN" dirty="0"/>
              <a:t>"</a:t>
            </a:r>
            <a:r>
              <a:rPr lang="en-IN" b="1" dirty="0"/>
              <a:t>Probability of each word/token being the next word</a:t>
            </a:r>
            <a:r>
              <a:rPr lang="en-IN" dirty="0"/>
              <a:t>."</a:t>
            </a:r>
            <a:endParaRPr lang="en-IN" sz="2400" dirty="0"/>
          </a:p>
        </p:txBody>
      </p:sp>
    </p:spTree>
    <p:extLst>
      <p:ext uri="{BB962C8B-B14F-4D97-AF65-F5344CB8AC3E}">
        <p14:creationId xmlns:p14="http://schemas.microsoft.com/office/powerpoint/2010/main" val="219801936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19458" name="Picture 2" descr="https://3b1b-posts.us-east-1.linodeobjects.com/content/lessons/2024/gpt/SoftMax.png"/>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2432503" y="1825625"/>
            <a:ext cx="7326994"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783226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endParaRPr lang="en-IN"/>
          </a:p>
        </p:txBody>
      </p:sp>
      <p:sp>
        <p:nvSpPr>
          <p:cNvPr id="6" name="Content Placeholder 5"/>
          <p:cNvSpPr>
            <a:spLocks noGrp="1"/>
          </p:cNvSpPr>
          <p:nvPr>
            <p:ph idx="1"/>
          </p:nvPr>
        </p:nvSpPr>
        <p:spPr/>
        <p:txBody>
          <a:bodyPr/>
          <a:lstStyle/>
          <a:p>
            <a:pPr lvl="0"/>
            <a:r>
              <a:rPr lang="en-US" b="1" dirty="0"/>
              <a:t>Steps</a:t>
            </a:r>
            <a:r>
              <a:rPr lang="en-US" dirty="0"/>
              <a:t>:</a:t>
            </a:r>
            <a:endParaRPr lang="en-IN" dirty="0"/>
          </a:p>
          <a:p>
            <a:pPr lvl="0"/>
            <a:r>
              <a:rPr lang="en-US" dirty="0"/>
              <a:t>Raise </a:t>
            </a:r>
            <a:r>
              <a:rPr lang="en-US" b="1" dirty="0"/>
              <a:t>e</a:t>
            </a:r>
            <a:r>
              <a:rPr lang="en-US" dirty="0"/>
              <a:t> to the power of each number → makes all values </a:t>
            </a:r>
            <a:r>
              <a:rPr lang="en-US" b="1" dirty="0"/>
              <a:t>positive</a:t>
            </a:r>
            <a:r>
              <a:rPr lang="en-US" dirty="0"/>
              <a:t>.</a:t>
            </a:r>
            <a:endParaRPr lang="en-IN" dirty="0"/>
          </a:p>
          <a:p>
            <a:pPr lvl="0"/>
            <a:r>
              <a:rPr lang="en-US" dirty="0"/>
              <a:t>Divide each by the </a:t>
            </a:r>
            <a:r>
              <a:rPr lang="en-US" b="1" dirty="0"/>
              <a:t>sum</a:t>
            </a:r>
            <a:r>
              <a:rPr lang="en-US" dirty="0"/>
              <a:t> of all new values → makes them </a:t>
            </a:r>
            <a:r>
              <a:rPr lang="en-US" b="1" dirty="0"/>
              <a:t>add up to 1</a:t>
            </a:r>
            <a:r>
              <a:rPr lang="en-US" dirty="0"/>
              <a:t>.</a:t>
            </a:r>
            <a:endParaRPr lang="en-IN" dirty="0"/>
          </a:p>
          <a:p>
            <a:pPr lvl="0"/>
            <a:r>
              <a:rPr lang="en-US" b="1" dirty="0"/>
              <a:t>Why "Soft" Max?</a:t>
            </a:r>
            <a:endParaRPr lang="en-IN" dirty="0"/>
          </a:p>
          <a:p>
            <a:pPr lvl="0"/>
            <a:r>
              <a:rPr lang="en-US" dirty="0"/>
              <a:t>Instead of just picking the biggest number (like a hard max), it:</a:t>
            </a:r>
            <a:endParaRPr lang="en-IN" dirty="0"/>
          </a:p>
          <a:p>
            <a:pPr lvl="1"/>
            <a:r>
              <a:rPr lang="en-US" b="1" dirty="0"/>
              <a:t>Emphasizes</a:t>
            </a:r>
            <a:r>
              <a:rPr lang="en-US" dirty="0"/>
              <a:t> the larger numbers.</a:t>
            </a:r>
            <a:endParaRPr lang="en-IN" dirty="0"/>
          </a:p>
          <a:p>
            <a:pPr lvl="1"/>
            <a:r>
              <a:rPr lang="en-US" b="1" dirty="0"/>
              <a:t>Softly spreads</a:t>
            </a:r>
            <a:r>
              <a:rPr lang="en-US" dirty="0"/>
              <a:t> probability among others depending on how large they are.</a:t>
            </a:r>
            <a:endParaRPr lang="en-IN" dirty="0"/>
          </a:p>
          <a:p>
            <a:pPr lvl="0"/>
            <a:r>
              <a:rPr lang="en-US" dirty="0"/>
              <a:t>If one number is much bigger → it still gets most of the probability.</a:t>
            </a:r>
            <a:endParaRPr lang="en-IN" dirty="0"/>
          </a:p>
        </p:txBody>
      </p:sp>
    </p:spTree>
    <p:extLst>
      <p:ext uri="{BB962C8B-B14F-4D97-AF65-F5344CB8AC3E}">
        <p14:creationId xmlns:p14="http://schemas.microsoft.com/office/powerpoint/2010/main" val="109473658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21506" name="Picture 2" descr="https://3b1b-posts.us-east-1.linodeobjects.com/content/lessons/2024/gpt/howsoftmax.png"/>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696780" y="1825625"/>
            <a:ext cx="8798440"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175992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Temperature in </a:t>
            </a:r>
            <a:r>
              <a:rPr lang="en-IN" dirty="0" err="1"/>
              <a:t>Softmax</a:t>
            </a:r>
            <a:endParaRPr lang="en-IN" dirty="0"/>
          </a:p>
        </p:txBody>
      </p:sp>
      <p:sp>
        <p:nvSpPr>
          <p:cNvPr id="3" name="Content Placeholder 2"/>
          <p:cNvSpPr>
            <a:spLocks noGrp="1"/>
          </p:cNvSpPr>
          <p:nvPr>
            <p:ph idx="1"/>
          </p:nvPr>
        </p:nvSpPr>
        <p:spPr>
          <a:xfrm>
            <a:off x="838200" y="1470990"/>
            <a:ext cx="10515600" cy="5208105"/>
          </a:xfrm>
        </p:spPr>
        <p:txBody>
          <a:bodyPr>
            <a:normAutofit lnSpcReduction="10000"/>
          </a:bodyPr>
          <a:lstStyle/>
          <a:p>
            <a:r>
              <a:rPr lang="en-US" b="1" dirty="0"/>
              <a:t>What is Temperature (T)?</a:t>
            </a:r>
            <a:endParaRPr lang="en-US" dirty="0"/>
          </a:p>
          <a:p>
            <a:pPr lvl="1"/>
            <a:r>
              <a:rPr lang="en-US" dirty="0"/>
              <a:t>A constant added inside </a:t>
            </a:r>
            <a:r>
              <a:rPr lang="en-US" dirty="0" err="1"/>
              <a:t>softmax</a:t>
            </a:r>
            <a:r>
              <a:rPr lang="en-US" dirty="0"/>
              <a:t> to control the shape of the distribution.</a:t>
            </a:r>
          </a:p>
          <a:p>
            <a:pPr lvl="1"/>
            <a:r>
              <a:rPr lang="en-US" dirty="0"/>
              <a:t>Inspired by thermodynamics → adjusts "smoothness" of probabilities</a:t>
            </a:r>
            <a:r>
              <a:rPr lang="en-US" dirty="0" smtClean="0"/>
              <a:t>.</a:t>
            </a:r>
          </a:p>
          <a:p>
            <a:pPr lvl="1"/>
            <a:endParaRPr lang="en-US" dirty="0"/>
          </a:p>
          <a:p>
            <a:endParaRPr lang="en-US" b="1" dirty="0" smtClean="0"/>
          </a:p>
          <a:p>
            <a:r>
              <a:rPr lang="en-US" b="1" dirty="0" smtClean="0"/>
              <a:t>Effects </a:t>
            </a:r>
            <a:r>
              <a:rPr lang="en-US" b="1" dirty="0"/>
              <a:t>of T</a:t>
            </a:r>
            <a:r>
              <a:rPr lang="en-US" dirty="0"/>
              <a:t>:</a:t>
            </a:r>
          </a:p>
          <a:p>
            <a:pPr lvl="1"/>
            <a:r>
              <a:rPr lang="en-US" b="1" dirty="0"/>
              <a:t>High T (&gt;1)</a:t>
            </a:r>
            <a:r>
              <a:rPr lang="en-US" dirty="0"/>
              <a:t> → More uniform distribution (adds randomness).</a:t>
            </a:r>
          </a:p>
          <a:p>
            <a:pPr lvl="1"/>
            <a:r>
              <a:rPr lang="en-US" b="1" dirty="0"/>
              <a:t>Low T (&lt;1)</a:t>
            </a:r>
            <a:r>
              <a:rPr lang="en-US" dirty="0"/>
              <a:t> → Distribution sharpens, large values dominate.</a:t>
            </a:r>
          </a:p>
          <a:p>
            <a:pPr lvl="1"/>
            <a:r>
              <a:rPr lang="en-US" b="1" dirty="0"/>
              <a:t>T = 0</a:t>
            </a:r>
            <a:r>
              <a:rPr lang="en-US" dirty="0"/>
              <a:t> → Acts like a hard max, picks only the largest value.</a:t>
            </a:r>
          </a:p>
          <a:p>
            <a:r>
              <a:rPr lang="en-US" b="1" dirty="0"/>
              <a:t>Use in </a:t>
            </a:r>
            <a:r>
              <a:rPr lang="en-US" b="1" dirty="0" err="1"/>
              <a:t>ChatGPT</a:t>
            </a:r>
            <a:r>
              <a:rPr lang="en-US" dirty="0"/>
              <a:t>:</a:t>
            </a:r>
          </a:p>
          <a:p>
            <a:pPr lvl="1"/>
            <a:r>
              <a:rPr lang="en-US" dirty="0"/>
              <a:t>Controls </a:t>
            </a:r>
            <a:r>
              <a:rPr lang="en-US" b="1" dirty="0"/>
              <a:t>creativity vs. determinism</a:t>
            </a:r>
            <a:r>
              <a:rPr lang="en-US" dirty="0"/>
              <a:t>.</a:t>
            </a:r>
          </a:p>
          <a:p>
            <a:pPr lvl="1"/>
            <a:r>
              <a:rPr lang="en-US" dirty="0"/>
              <a:t>Higher T = More diverse, less predictable.</a:t>
            </a:r>
          </a:p>
          <a:p>
            <a:pPr lvl="1"/>
            <a:r>
              <a:rPr lang="en-US" dirty="0"/>
              <a:t>Lower T = More confident, focused predictions.</a:t>
            </a:r>
          </a:p>
        </p:txBody>
      </p:sp>
      <mc:AlternateContent xmlns:mc="http://schemas.openxmlformats.org/markup-compatibility/2006">
        <mc:Choice xmlns:a14="http://schemas.microsoft.com/office/drawing/2010/main" Requires="a14">
          <p:sp>
            <p:nvSpPr>
              <p:cNvPr id="5" name="Rectangle 4"/>
              <p:cNvSpPr/>
              <p:nvPr/>
            </p:nvSpPr>
            <p:spPr>
              <a:xfrm>
                <a:off x="3962400" y="2637183"/>
                <a:ext cx="3390129" cy="950132"/>
              </a:xfrm>
              <a:prstGeom prst="rect">
                <a:avLst/>
              </a:prstGeom>
            </p:spPr>
            <p:txBody>
              <a:bodyPr wrap="square">
                <a:spAutoFit/>
              </a:bodyPr>
              <a:lstStyle/>
              <a:p>
                <a14:m>
                  <m:oMathPara xmlns:m="http://schemas.openxmlformats.org/officeDocument/2006/math">
                    <m:oMathParaPr>
                      <m:jc m:val="centerGroup"/>
                    </m:oMathParaPr>
                    <m:oMath xmlns:m="http://schemas.openxmlformats.org/officeDocument/2006/math">
                      <m:f>
                        <m:fPr>
                          <m:ctrlPr>
                            <a:rPr lang="en-IN" sz="2400">
                              <a:latin typeface="Cambria Math" panose="02040503050406030204" pitchFamily="18" charset="0"/>
                            </a:rPr>
                          </m:ctrlPr>
                        </m:fPr>
                        <m:num>
                          <m:sSup>
                            <m:sSupPr>
                              <m:ctrlPr>
                                <a:rPr lang="en-IN" sz="2400">
                                  <a:latin typeface="Cambria Math" panose="02040503050406030204" pitchFamily="18" charset="0"/>
                                </a:rPr>
                              </m:ctrlPr>
                            </m:sSupPr>
                            <m:e>
                              <m:r>
                                <a:rPr lang="en-IN" sz="2400" i="1">
                                  <a:latin typeface="Cambria Math" panose="02040503050406030204" pitchFamily="18" charset="0"/>
                                </a:rPr>
                                <m:t>𝑒</m:t>
                              </m:r>
                            </m:e>
                            <m:sup>
                              <m:f>
                                <m:fPr>
                                  <m:type m:val="lin"/>
                                  <m:ctrlPr>
                                    <a:rPr lang="en-IN" sz="2400" i="1">
                                      <a:latin typeface="Cambria Math" panose="02040503050406030204" pitchFamily="18" charset="0"/>
                                    </a:rPr>
                                  </m:ctrlPr>
                                </m:fPr>
                                <m:num>
                                  <m:sSub>
                                    <m:sSubPr>
                                      <m:ctrlPr>
                                        <a:rPr lang="en-IN" sz="2400" i="1">
                                          <a:latin typeface="Cambria Math" panose="02040503050406030204" pitchFamily="18" charset="0"/>
                                        </a:rPr>
                                      </m:ctrlPr>
                                    </m:sSubPr>
                                    <m:e>
                                      <m:r>
                                        <a:rPr lang="en-IN" sz="2400" i="1">
                                          <a:latin typeface="Cambria Math" panose="02040503050406030204" pitchFamily="18" charset="0"/>
                                        </a:rPr>
                                        <m:t>𝑥</m:t>
                                      </m:r>
                                    </m:e>
                                    <m:sub>
                                      <m:r>
                                        <a:rPr lang="en-IN" sz="2400" i="1">
                                          <a:latin typeface="Cambria Math" panose="02040503050406030204" pitchFamily="18" charset="0"/>
                                        </a:rPr>
                                        <m:t>𝑖</m:t>
                                      </m:r>
                                    </m:sub>
                                  </m:sSub>
                                </m:num>
                                <m:den>
                                  <m:r>
                                    <a:rPr lang="en-IN" sz="2400" i="1">
                                      <a:latin typeface="Cambria Math" panose="02040503050406030204" pitchFamily="18" charset="0"/>
                                    </a:rPr>
                                    <m:t>𝑇</m:t>
                                  </m:r>
                                </m:den>
                              </m:f>
                            </m:sup>
                          </m:sSup>
                        </m:num>
                        <m:den>
                          <m:nary>
                            <m:naryPr>
                              <m:chr m:val="∑"/>
                              <m:limLoc m:val="undOvr"/>
                              <m:grow m:val="on"/>
                              <m:ctrlPr>
                                <a:rPr lang="en-IN" sz="2400" i="1">
                                  <a:latin typeface="Cambria Math" panose="02040503050406030204" pitchFamily="18" charset="0"/>
                                </a:rPr>
                              </m:ctrlPr>
                            </m:naryPr>
                            <m:sub>
                              <m:r>
                                <a:rPr lang="en-IN" sz="2400" i="1">
                                  <a:latin typeface="Cambria Math" panose="02040503050406030204" pitchFamily="18" charset="0"/>
                                </a:rPr>
                                <m:t>𝑛</m:t>
                              </m:r>
                              <m:r>
                                <a:rPr lang="en-IN" sz="2400" i="0">
                                  <a:latin typeface="Cambria Math" panose="02040503050406030204" pitchFamily="18" charset="0"/>
                                </a:rPr>
                                <m:t>=0</m:t>
                              </m:r>
                            </m:sub>
                            <m:sup>
                              <m:r>
                                <a:rPr lang="en-IN" sz="2400" i="1">
                                  <a:latin typeface="Cambria Math" panose="02040503050406030204" pitchFamily="18" charset="0"/>
                                </a:rPr>
                                <m:t>𝑁</m:t>
                              </m:r>
                              <m:r>
                                <a:rPr lang="en-IN" sz="2400" i="0">
                                  <a:latin typeface="Cambria Math" panose="02040503050406030204" pitchFamily="18" charset="0"/>
                                </a:rPr>
                                <m:t>−1</m:t>
                              </m:r>
                            </m:sup>
                            <m:e/>
                          </m:nary>
                          <m:sSup>
                            <m:sSupPr>
                              <m:ctrlPr>
                                <a:rPr lang="en-IN" sz="2400" i="1" smtClean="0">
                                  <a:latin typeface="Cambria Math" panose="02040503050406030204" pitchFamily="18" charset="0"/>
                                </a:rPr>
                              </m:ctrlPr>
                            </m:sSupPr>
                            <m:e>
                              <m:r>
                                <a:rPr lang="en-IN" sz="2400" i="1">
                                  <a:latin typeface="Cambria Math" panose="02040503050406030204" pitchFamily="18" charset="0"/>
                                </a:rPr>
                                <m:t>𝑒</m:t>
                              </m:r>
                            </m:e>
                            <m:sup>
                              <m:f>
                                <m:fPr>
                                  <m:type m:val="lin"/>
                                  <m:ctrlPr>
                                    <a:rPr lang="en-IN" sz="2400" i="1">
                                      <a:latin typeface="Cambria Math" panose="02040503050406030204" pitchFamily="18" charset="0"/>
                                    </a:rPr>
                                  </m:ctrlPr>
                                </m:fPr>
                                <m:num>
                                  <m:sSub>
                                    <m:sSubPr>
                                      <m:ctrlPr>
                                        <a:rPr lang="en-IN" sz="2400" i="1">
                                          <a:latin typeface="Cambria Math" panose="02040503050406030204" pitchFamily="18" charset="0"/>
                                        </a:rPr>
                                      </m:ctrlPr>
                                    </m:sSubPr>
                                    <m:e>
                                      <m:r>
                                        <a:rPr lang="en-IN" sz="2400" i="1">
                                          <a:latin typeface="Cambria Math" panose="02040503050406030204" pitchFamily="18" charset="0"/>
                                        </a:rPr>
                                        <m:t>𝑥</m:t>
                                      </m:r>
                                    </m:e>
                                    <m:sub>
                                      <m:r>
                                        <a:rPr lang="en-IN" sz="2400" i="1">
                                          <a:latin typeface="Cambria Math" panose="02040503050406030204" pitchFamily="18" charset="0"/>
                                        </a:rPr>
                                        <m:t>𝑛</m:t>
                                      </m:r>
                                    </m:sub>
                                  </m:sSub>
                                </m:num>
                                <m:den>
                                  <m:r>
                                    <a:rPr lang="en-IN" sz="2400" i="1">
                                      <a:latin typeface="Cambria Math" panose="02040503050406030204" pitchFamily="18" charset="0"/>
                                    </a:rPr>
                                    <m:t>𝑇</m:t>
                                  </m:r>
                                </m:den>
                              </m:f>
                            </m:sup>
                          </m:sSup>
                        </m:den>
                      </m:f>
                    </m:oMath>
                  </m:oMathPara>
                </a14:m>
                <a:endParaRPr lang="en-IN" dirty="0"/>
              </a:p>
            </p:txBody>
          </p:sp>
        </mc:Choice>
        <mc:Fallback>
          <p:sp>
            <p:nvSpPr>
              <p:cNvPr id="5" name="Rectangle 4"/>
              <p:cNvSpPr>
                <a:spLocks noRot="1" noChangeAspect="1" noMove="1" noResize="1" noEditPoints="1" noAdjustHandles="1" noChangeArrowheads="1" noChangeShapeType="1" noTextEdit="1"/>
              </p:cNvSpPr>
              <p:nvPr/>
            </p:nvSpPr>
            <p:spPr>
              <a:xfrm>
                <a:off x="3962400" y="2637183"/>
                <a:ext cx="3390129" cy="950132"/>
              </a:xfrm>
              <a:prstGeom prst="rect">
                <a:avLst/>
              </a:prstGeom>
              <a:blipFill>
                <a:blip r:embed="rId2"/>
                <a:stretch>
                  <a:fillRect/>
                </a:stretch>
              </a:blipFill>
            </p:spPr>
            <p:txBody>
              <a:bodyPr/>
              <a:lstStyle/>
              <a:p>
                <a:r>
                  <a:rPr lang="en-IN">
                    <a:noFill/>
                  </a:rPr>
                  <a:t> </a:t>
                </a:r>
              </a:p>
            </p:txBody>
          </p:sp>
        </mc:Fallback>
      </mc:AlternateContent>
    </p:spTree>
    <p:extLst>
      <p:ext uri="{BB962C8B-B14F-4D97-AF65-F5344CB8AC3E}">
        <p14:creationId xmlns:p14="http://schemas.microsoft.com/office/powerpoint/2010/main" val="384449806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22530" name="Picture 2" descr="https://3b1b-posts.us-east-1.linodeobjects.com/content/lessons/2024/gpt/temperatureReal.png"/>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840761" y="1825625"/>
            <a:ext cx="10510478"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4682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Tokens</a:t>
            </a:r>
          </a:p>
        </p:txBody>
      </p:sp>
      <p:sp>
        <p:nvSpPr>
          <p:cNvPr id="3" name="Content Placeholder 2"/>
          <p:cNvSpPr>
            <a:spLocks noGrp="1"/>
          </p:cNvSpPr>
          <p:nvPr>
            <p:ph idx="1"/>
          </p:nvPr>
        </p:nvSpPr>
        <p:spPr/>
        <p:txBody>
          <a:bodyPr>
            <a:normAutofit fontScale="92500"/>
          </a:bodyPr>
          <a:lstStyle/>
          <a:p>
            <a:pPr algn="just"/>
            <a:r>
              <a:rPr lang="en-US" dirty="0"/>
              <a:t>An input is first broken into small chunks that are known as </a:t>
            </a:r>
            <a:r>
              <a:rPr lang="en-US" b="1" dirty="0"/>
              <a:t>tokens</a:t>
            </a:r>
            <a:r>
              <a:rPr lang="en-US" dirty="0" smtClean="0"/>
              <a:t>.</a:t>
            </a:r>
          </a:p>
          <a:p>
            <a:pPr algn="just"/>
            <a:r>
              <a:rPr lang="en-US" dirty="0"/>
              <a:t>Each of these tokens is then associated with a vector, meaning some list of numbers</a:t>
            </a:r>
            <a:r>
              <a:rPr lang="en-US" dirty="0" smtClean="0"/>
              <a:t>.</a:t>
            </a:r>
          </a:p>
          <a:p>
            <a:pPr algn="just"/>
            <a:r>
              <a:rPr lang="en-US" dirty="0" smtClean="0"/>
              <a:t> </a:t>
            </a:r>
            <a:r>
              <a:rPr lang="en-US" dirty="0"/>
              <a:t>A common interpretation of these </a:t>
            </a:r>
            <a:r>
              <a:rPr lang="en-US" dirty="0" err="1"/>
              <a:t>embeddings</a:t>
            </a:r>
            <a:r>
              <a:rPr lang="en-US" dirty="0"/>
              <a:t> is that the coordinates of these vectors may somehow encode the meaning of each </a:t>
            </a:r>
            <a:r>
              <a:rPr lang="en-US" dirty="0" smtClean="0"/>
              <a:t>token.</a:t>
            </a:r>
          </a:p>
          <a:p>
            <a:pPr algn="just"/>
            <a:r>
              <a:rPr lang="en-US" dirty="0" smtClean="0"/>
              <a:t> </a:t>
            </a:r>
            <a:r>
              <a:rPr lang="en-US" dirty="0"/>
              <a:t>If you think of these vectors as giving coordinates in some high-dimensional space, words with similar meanings tend to land on vectors close to each other in that space. </a:t>
            </a:r>
            <a:endParaRPr lang="en-US" dirty="0" smtClean="0"/>
          </a:p>
          <a:p>
            <a:pPr algn="just"/>
            <a:r>
              <a:rPr lang="en-US" dirty="0" smtClean="0"/>
              <a:t>These </a:t>
            </a:r>
            <a:r>
              <a:rPr lang="en-US" dirty="0"/>
              <a:t>steps are pre-processing steps that occur before anything enters the transformer itself.</a:t>
            </a:r>
            <a:endParaRPr lang="en-IN" dirty="0"/>
          </a:p>
        </p:txBody>
      </p:sp>
    </p:spTree>
    <p:extLst>
      <p:ext uri="{BB962C8B-B14F-4D97-AF65-F5344CB8AC3E}">
        <p14:creationId xmlns:p14="http://schemas.microsoft.com/office/powerpoint/2010/main" val="14333735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2050" name="Picture 2" descr="https://3b1b-posts.us-east-1.linodeobjects.com/content/lessons/2024/gpt/token.png"/>
          <p:cNvPicPr>
            <a:picLocks noGrp="1" noChangeAspect="1" noChangeArrowheads="1"/>
          </p:cNvPicPr>
          <p:nvPr>
            <p:ph idx="1"/>
          </p:nvPr>
        </p:nvPicPr>
        <p:blipFill>
          <a:blip r:embed="rId2">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64653" y="927652"/>
            <a:ext cx="9792661" cy="5302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74052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Attention </a:t>
            </a:r>
            <a:r>
              <a:rPr lang="en-IN" dirty="0" smtClean="0"/>
              <a:t>Block</a:t>
            </a:r>
            <a:endParaRPr lang="en-IN" dirty="0"/>
          </a:p>
        </p:txBody>
      </p:sp>
      <p:sp>
        <p:nvSpPr>
          <p:cNvPr id="3" name="Content Placeholder 2"/>
          <p:cNvSpPr>
            <a:spLocks noGrp="1"/>
          </p:cNvSpPr>
          <p:nvPr>
            <p:ph idx="1"/>
          </p:nvPr>
        </p:nvSpPr>
        <p:spPr/>
        <p:txBody>
          <a:bodyPr/>
          <a:lstStyle/>
          <a:p>
            <a:pPr algn="just"/>
            <a:r>
              <a:rPr lang="en-US" dirty="0"/>
              <a:t>The encoded vectors then pass through an </a:t>
            </a:r>
            <a:r>
              <a:rPr lang="en-US" b="1" dirty="0"/>
              <a:t>Attention Block</a:t>
            </a:r>
            <a:r>
              <a:rPr lang="en-US" dirty="0"/>
              <a:t> where they communicate with each other to update their values based on context. </a:t>
            </a:r>
            <a:endParaRPr lang="en-US" dirty="0" smtClean="0"/>
          </a:p>
          <a:p>
            <a:pPr algn="just"/>
            <a:r>
              <a:rPr lang="en-US" dirty="0" smtClean="0"/>
              <a:t>For </a:t>
            </a:r>
            <a:r>
              <a:rPr lang="en-US" dirty="0"/>
              <a:t>example, the meaning of the word </a:t>
            </a:r>
            <a:r>
              <a:rPr lang="en-US" i="1" dirty="0"/>
              <a:t>model</a:t>
            </a:r>
            <a:r>
              <a:rPr lang="en-US" dirty="0"/>
              <a:t> in the phrase </a:t>
            </a:r>
            <a:r>
              <a:rPr lang="en-US" i="1" dirty="0"/>
              <a:t>a machine learning model</a:t>
            </a:r>
            <a:r>
              <a:rPr lang="en-US" dirty="0"/>
              <a:t> is different from its meaning in the phrase </a:t>
            </a:r>
            <a:r>
              <a:rPr lang="en-US" i="1" dirty="0"/>
              <a:t>a fashion model</a:t>
            </a:r>
            <a:r>
              <a:rPr lang="en-US" dirty="0"/>
              <a:t>. </a:t>
            </a:r>
            <a:endParaRPr lang="en-US" dirty="0" smtClean="0"/>
          </a:p>
          <a:p>
            <a:pPr algn="just"/>
            <a:r>
              <a:rPr lang="en-US" dirty="0" smtClean="0"/>
              <a:t>The</a:t>
            </a:r>
            <a:r>
              <a:rPr lang="en-US" dirty="0"/>
              <a:t> </a:t>
            </a:r>
            <a:r>
              <a:rPr lang="en-US" b="1" dirty="0"/>
              <a:t>Attention Block</a:t>
            </a:r>
            <a:r>
              <a:rPr lang="en-US" dirty="0"/>
              <a:t> is responsible for figuring out which words in the context are relevant to updating the meanings of other words and how exactly those meanings should be updated.</a:t>
            </a:r>
            <a:endParaRPr lang="en-IN" dirty="0"/>
          </a:p>
        </p:txBody>
      </p:sp>
    </p:spTree>
    <p:extLst>
      <p:ext uri="{BB962C8B-B14F-4D97-AF65-F5344CB8AC3E}">
        <p14:creationId xmlns:p14="http://schemas.microsoft.com/office/powerpoint/2010/main" val="24576797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3074" name="Picture 2" descr="https://3b1b-posts.us-east-1.linodeobjects.com/content/lessons/2024/gpt/attent.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00623" y="1325218"/>
            <a:ext cx="8971125" cy="50637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65516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Multilayer Perceptron(Feed-Forward Layer)</a:t>
            </a:r>
          </a:p>
        </p:txBody>
      </p:sp>
      <p:sp>
        <p:nvSpPr>
          <p:cNvPr id="3" name="Content Placeholder 2"/>
          <p:cNvSpPr>
            <a:spLocks noGrp="1"/>
          </p:cNvSpPr>
          <p:nvPr>
            <p:ph idx="1"/>
          </p:nvPr>
        </p:nvSpPr>
        <p:spPr/>
        <p:txBody>
          <a:bodyPr/>
          <a:lstStyle/>
          <a:p>
            <a:r>
              <a:rPr lang="en-US" dirty="0"/>
              <a:t>Following the Attention Block, these vectors then pass through a Multilayer Perceptron, or Feed-Forward Layer. </a:t>
            </a:r>
            <a:endParaRPr lang="en-US" dirty="0" smtClean="0"/>
          </a:p>
          <a:p>
            <a:r>
              <a:rPr lang="en-US" dirty="0" smtClean="0"/>
              <a:t>Here</a:t>
            </a:r>
            <a:r>
              <a:rPr lang="en-US" dirty="0"/>
              <a:t>, the vectors don’t talk to each other; they all go through the same operation in parallel. </a:t>
            </a:r>
            <a:endParaRPr lang="en-IN" dirty="0"/>
          </a:p>
        </p:txBody>
      </p:sp>
    </p:spTree>
    <p:extLst>
      <p:ext uri="{BB962C8B-B14F-4D97-AF65-F5344CB8AC3E}">
        <p14:creationId xmlns:p14="http://schemas.microsoft.com/office/powerpoint/2010/main" val="39177580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113</TotalTime>
  <Words>1397</Words>
  <Application>Microsoft Office PowerPoint</Application>
  <PresentationFormat>Widescreen</PresentationFormat>
  <Paragraphs>191</Paragraphs>
  <Slides>48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48</vt:i4>
      </vt:variant>
    </vt:vector>
  </HeadingPairs>
  <TitlesOfParts>
    <vt:vector size="55" baseType="lpstr">
      <vt:lpstr>Arial</vt:lpstr>
      <vt:lpstr>Arial Unicode MS</vt:lpstr>
      <vt:lpstr>Calibri</vt:lpstr>
      <vt:lpstr>Calibri Light</vt:lpstr>
      <vt:lpstr>Cambria Math</vt:lpstr>
      <vt:lpstr>Times New Roman</vt:lpstr>
      <vt:lpstr>Office Theme</vt:lpstr>
      <vt:lpstr>Large Language Models</vt:lpstr>
      <vt:lpstr>PowerPoint Presentation</vt:lpstr>
      <vt:lpstr>Transformer</vt:lpstr>
      <vt:lpstr>PowerPoint Presentation</vt:lpstr>
      <vt:lpstr>Tokens</vt:lpstr>
      <vt:lpstr>PowerPoint Presentation</vt:lpstr>
      <vt:lpstr>Attention Block</vt:lpstr>
      <vt:lpstr>PowerPoint Presentation</vt:lpstr>
      <vt:lpstr>Multilayer Perceptron(Feed-Forward Layer)</vt:lpstr>
      <vt:lpstr>PowerPoint Presentation</vt:lpstr>
      <vt:lpstr>PowerPoint Presentation</vt:lpstr>
      <vt:lpstr>Deep Learning</vt:lpstr>
      <vt:lpstr>PowerPoint Presentation</vt:lpstr>
      <vt:lpstr>PowerPoint Presentation</vt:lpstr>
      <vt:lpstr>PowerPoint Presentation</vt:lpstr>
      <vt:lpstr>PowerPoint Presentation</vt:lpstr>
      <vt:lpstr>Embedding </vt:lpstr>
      <vt:lpstr>PowerPoint Presentation</vt:lpstr>
      <vt:lpstr>Embedding Matrix</vt:lpstr>
      <vt:lpstr>PowerPoint Presentation</vt:lpstr>
      <vt:lpstr>PowerPoint Presentation</vt:lpstr>
      <vt:lpstr>Direction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Dot Product</vt:lpstr>
      <vt:lpstr>PowerPoint Presentation</vt:lpstr>
      <vt:lpstr>PowerPoint Presentation</vt:lpstr>
      <vt:lpstr>How Does Context Work?</vt:lpstr>
      <vt:lpstr>PowerPoint Presentation</vt:lpstr>
      <vt:lpstr>PowerPoint Presentation</vt:lpstr>
      <vt:lpstr>PowerPoint Presentation</vt:lpstr>
      <vt:lpstr>Unembedding</vt:lpstr>
      <vt:lpstr>PowerPoint Presentation</vt:lpstr>
      <vt:lpstr>PowerPoint Presentation</vt:lpstr>
      <vt:lpstr>Unembedding Matrix</vt:lpstr>
      <vt:lpstr>PowerPoint Presentation</vt:lpstr>
      <vt:lpstr>PowerPoint Presentation</vt:lpstr>
      <vt:lpstr>Softmax</vt:lpstr>
      <vt:lpstr>PowerPoint Presentation</vt:lpstr>
      <vt:lpstr>PowerPoint Presentation</vt:lpstr>
      <vt:lpstr>PowerPoint Presentation</vt:lpstr>
      <vt:lpstr>Temperature in Softmax</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Large Language Models</dc:title>
  <dc:creator>Dell</dc:creator>
  <cp:lastModifiedBy>Dell</cp:lastModifiedBy>
  <cp:revision>49</cp:revision>
  <dcterms:created xsi:type="dcterms:W3CDTF">2025-03-27T06:45:36Z</dcterms:created>
  <dcterms:modified xsi:type="dcterms:W3CDTF">2025-03-28T04:14:24Z</dcterms:modified>
</cp:coreProperties>
</file>

<file path=docProps/thumbnail.jpeg>
</file>